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10" Type="http://schemas.openxmlformats.org/officeDocument/2006/relationships/image" Target="../media/image23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1.wmf"/><Relationship Id="rId6" Type="http://schemas.openxmlformats.org/officeDocument/2006/relationships/image" Target="../media/image30.wmf"/><Relationship Id="rId11" Type="http://schemas.openxmlformats.org/officeDocument/2006/relationships/image" Target="../media/image23.wmf"/><Relationship Id="rId5" Type="http://schemas.openxmlformats.org/officeDocument/2006/relationships/image" Target="../media/image29.wmf"/><Relationship Id="rId10" Type="http://schemas.openxmlformats.org/officeDocument/2006/relationships/image" Target="../media/image34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21.wmf"/><Relationship Id="rId6" Type="http://schemas.openxmlformats.org/officeDocument/2006/relationships/image" Target="../media/image40.wmf"/><Relationship Id="rId11" Type="http://schemas.openxmlformats.org/officeDocument/2006/relationships/image" Target="../media/image23.wmf"/><Relationship Id="rId5" Type="http://schemas.openxmlformats.org/officeDocument/2006/relationships/image" Target="../media/image39.wmf"/><Relationship Id="rId10" Type="http://schemas.openxmlformats.org/officeDocument/2006/relationships/image" Target="../media/image44.wmf"/><Relationship Id="rId4" Type="http://schemas.openxmlformats.org/officeDocument/2006/relationships/image" Target="../media/image38.wmf"/><Relationship Id="rId9" Type="http://schemas.openxmlformats.org/officeDocument/2006/relationships/image" Target="../media/image4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23.wmf"/><Relationship Id="rId1" Type="http://schemas.openxmlformats.org/officeDocument/2006/relationships/image" Target="../media/image21.wmf"/><Relationship Id="rId4" Type="http://schemas.openxmlformats.org/officeDocument/2006/relationships/image" Target="../media/image4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23.wmf"/><Relationship Id="rId1" Type="http://schemas.openxmlformats.org/officeDocument/2006/relationships/image" Target="../media/image21.wmf"/><Relationship Id="rId4" Type="http://schemas.openxmlformats.org/officeDocument/2006/relationships/image" Target="../media/image5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A44D8-D8EB-453D-B4A0-1D429D75BB93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2CC63-DC6E-46D2-BB5C-F1E56CA6EF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0513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A9FCD-3C8C-462B-BBCB-F6D78020C84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1462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680E6-9C08-4694-A39E-E03525A7E3CF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30C7-1D9F-464E-B82C-3A9E4B911F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8201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680E6-9C08-4694-A39E-E03525A7E3CF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30C7-1D9F-464E-B82C-3A9E4B911F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9966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680E6-9C08-4694-A39E-E03525A7E3CF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30C7-1D9F-464E-B82C-3A9E4B911F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896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680E6-9C08-4694-A39E-E03525A7E3CF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30C7-1D9F-464E-B82C-3A9E4B911F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313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680E6-9C08-4694-A39E-E03525A7E3CF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30C7-1D9F-464E-B82C-3A9E4B911F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347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680E6-9C08-4694-A39E-E03525A7E3CF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30C7-1D9F-464E-B82C-3A9E4B911F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547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680E6-9C08-4694-A39E-E03525A7E3CF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30C7-1D9F-464E-B82C-3A9E4B911F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0804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680E6-9C08-4694-A39E-E03525A7E3CF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30C7-1D9F-464E-B82C-3A9E4B911F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1075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680E6-9C08-4694-A39E-E03525A7E3CF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30C7-1D9F-464E-B82C-3A9E4B911F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538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680E6-9C08-4694-A39E-E03525A7E3CF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30C7-1D9F-464E-B82C-3A9E4B911F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8681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680E6-9C08-4694-A39E-E03525A7E3CF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30C7-1D9F-464E-B82C-3A9E4B911F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202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680E6-9C08-4694-A39E-E03525A7E3CF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730C7-1D9F-464E-B82C-3A9E4B911F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729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52.emf"/><Relationship Id="rId4" Type="http://schemas.openxmlformats.org/officeDocument/2006/relationships/oleObject" Target="../embeddings/oleObject51.bin"/><Relationship Id="rId9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55.bin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emf"/><Relationship Id="rId11" Type="http://schemas.openxmlformats.org/officeDocument/2006/relationships/image" Target="../media/image11.emf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5.gif"/><Relationship Id="rId4" Type="http://schemas.openxmlformats.org/officeDocument/2006/relationships/oleObject" Target="../embeddings/oleObject56.bin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emf"/><Relationship Id="rId5" Type="http://schemas.openxmlformats.org/officeDocument/2006/relationships/image" Target="../media/image25.emf"/><Relationship Id="rId4" Type="http://schemas.openxmlformats.org/officeDocument/2006/relationships/oleObject" Target="../embeddings/oleObject5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1.emf"/><Relationship Id="rId5" Type="http://schemas.openxmlformats.org/officeDocument/2006/relationships/image" Target="../media/image25.emf"/><Relationship Id="rId4" Type="http://schemas.openxmlformats.org/officeDocument/2006/relationships/oleObject" Target="../embeddings/oleObject61.bin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8.bin"/><Relationship Id="rId18" Type="http://schemas.openxmlformats.org/officeDocument/2006/relationships/oleObject" Target="../embeddings/oleObject13.bin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16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7.bin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5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4.wmf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10.bin"/><Relationship Id="rId10" Type="http://schemas.openxmlformats.org/officeDocument/2006/relationships/oleObject" Target="../embeddings/oleObject6.bin"/><Relationship Id="rId19" Type="http://schemas.openxmlformats.org/officeDocument/2006/relationships/oleObject" Target="../embeddings/oleObject14.bin"/><Relationship Id="rId4" Type="http://schemas.openxmlformats.org/officeDocument/2006/relationships/image" Target="../media/image11.emf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9.bin"/><Relationship Id="rId22" Type="http://schemas.openxmlformats.org/officeDocument/2006/relationships/image" Target="../media/image2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35.e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1.bin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11.e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5.e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0.bin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8.bin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3.bin"/><Relationship Id="rId14" Type="http://schemas.openxmlformats.org/officeDocument/2006/relationships/oleObject" Target="../embeddings/oleObject2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11.e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6.bin"/><Relationship Id="rId12" Type="http://schemas.openxmlformats.org/officeDocument/2006/relationships/oleObject" Target="../embeddings/oleObject40.bin"/><Relationship Id="rId17" Type="http://schemas.openxmlformats.org/officeDocument/2006/relationships/image" Target="../media/image25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44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5.bin"/><Relationship Id="rId11" Type="http://schemas.openxmlformats.org/officeDocument/2006/relationships/oleObject" Target="../embeddings/oleObject39.bin"/><Relationship Id="rId5" Type="http://schemas.openxmlformats.org/officeDocument/2006/relationships/image" Target="../media/image45.emf"/><Relationship Id="rId15" Type="http://schemas.openxmlformats.org/officeDocument/2006/relationships/oleObject" Target="../embeddings/oleObject43.bin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4.bin"/><Relationship Id="rId9" Type="http://schemas.openxmlformats.org/officeDocument/2006/relationships/oleObject" Target="../embeddings/oleObject37.bin"/><Relationship Id="rId14" Type="http://schemas.openxmlformats.org/officeDocument/2006/relationships/oleObject" Target="../embeddings/oleObject4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49.e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-12944816" y="6383668"/>
            <a:ext cx="13925550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chemeClr val="bg1"/>
                </a:solidFill>
                <a:latin typeface=".VnAristote" panose="020B7200000000000000" pitchFamily="34" charset="0"/>
              </a:rPr>
              <a:t>Chµo mõng quý thÇy c« gi¸o, c¸c em häc sinh vÒ tham gia tiÕt d¹y h«m nay. Tr©n träng c¶m ¬n !</a:t>
            </a:r>
            <a:endParaRPr lang="en-US" altLang="en-US" sz="135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588885" y="1363177"/>
            <a:ext cx="5966460" cy="11243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198965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0" fill="hold"/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0" fill="hold"/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162" y="623450"/>
            <a:ext cx="4226735" cy="623455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6586" y="779603"/>
            <a:ext cx="13180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>
                <a:solidFill>
                  <a:srgbClr val="FF0000"/>
                </a:solidFill>
              </a:rPr>
              <a:t>1. Định nghĩa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2" y="1201143"/>
            <a:ext cx="377018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>
                <a:solidFill>
                  <a:srgbClr val="0070C0"/>
                </a:solidFill>
              </a:rPr>
              <a:t>- </a:t>
            </a:r>
            <a:r>
              <a:rPr lang="en-US" sz="1500" b="1">
                <a:solidFill>
                  <a:srgbClr val="FF0000"/>
                </a:solidFill>
              </a:rPr>
              <a:t>Góc nội tiếp </a:t>
            </a:r>
            <a:r>
              <a:rPr lang="en-US" sz="1500" b="1">
                <a:solidFill>
                  <a:srgbClr val="0070C0"/>
                </a:solidFill>
              </a:rPr>
              <a:t>là góc có đỉnh nằm trên đường tròn và hai cạnh chứa hai dây cung của đường tròn đó.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14" y="2059904"/>
            <a:ext cx="37489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>
                <a:solidFill>
                  <a:srgbClr val="0070C0"/>
                </a:solidFill>
              </a:rPr>
              <a:t>- Cung nằm bên trong góc gọi là </a:t>
            </a:r>
            <a:r>
              <a:rPr lang="en-US" sz="1500" b="1">
                <a:solidFill>
                  <a:srgbClr val="FF0000"/>
                </a:solidFill>
              </a:rPr>
              <a:t>cung bị chắn</a:t>
            </a:r>
            <a:r>
              <a:rPr lang="en-US" sz="1500" b="1">
                <a:solidFill>
                  <a:srgbClr val="0070C0"/>
                </a:solidFill>
              </a:rPr>
              <a:t>.</a:t>
            </a:r>
          </a:p>
        </p:txBody>
      </p:sp>
      <p:graphicFrame>
        <p:nvGraphicFramePr>
          <p:cNvPr id="2182" name="Object 2181"/>
          <p:cNvGraphicFramePr>
            <a:graphicFrameLocks noChangeAspect="1"/>
          </p:cNvGraphicFramePr>
          <p:nvPr>
            <p:extLst/>
          </p:nvPr>
        </p:nvGraphicFramePr>
        <p:xfrm>
          <a:off x="7174718" y="2071684"/>
          <a:ext cx="685800" cy="161925"/>
        </p:xfrm>
        <a:graphic>
          <a:graphicData uri="http://schemas.openxmlformats.org/presentationml/2006/ole">
            <p:oleObj spid="_x0000_s6156" name="Equation" r:id="rId3" imgW="914400" imgH="216000" progId="Equation.DSMT4">
              <p:embed/>
            </p:oleObj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5528" y="2561000"/>
            <a:ext cx="9637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>
                <a:solidFill>
                  <a:srgbClr val="FF0000"/>
                </a:solidFill>
              </a:rPr>
              <a:t>2. Định lý</a:t>
            </a:r>
          </a:p>
        </p:txBody>
      </p:sp>
      <p:graphicFrame>
        <p:nvGraphicFramePr>
          <p:cNvPr id="88" name="Object 87"/>
          <p:cNvGraphicFramePr>
            <a:graphicFrameLocks noChangeAspect="1"/>
          </p:cNvGraphicFramePr>
          <p:nvPr>
            <p:extLst/>
          </p:nvPr>
        </p:nvGraphicFramePr>
        <p:xfrm>
          <a:off x="2327671" y="2528887"/>
          <a:ext cx="685800" cy="161925"/>
        </p:xfrm>
        <a:graphic>
          <a:graphicData uri="http://schemas.openxmlformats.org/presentationml/2006/ole">
            <p:oleObj spid="_x0000_s6157" name="Equation" r:id="rId4" imgW="914400" imgH="216000" progId="Equation.DSMT4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729" y="2776288"/>
            <a:ext cx="2336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>
                <a:solidFill>
                  <a:srgbClr val="0070C0"/>
                </a:solidFill>
              </a:rPr>
              <a:t>Trong một đường tròn, số đo của góc nội tiếp bằng nửa số đo của cung bị chắn.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683" y="3905948"/>
            <a:ext cx="39697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>
                <a:solidFill>
                  <a:srgbClr val="0070C0"/>
                </a:solidFill>
              </a:rPr>
              <a:t>Trong một đường tròn:</a:t>
            </a:r>
          </a:p>
          <a:p>
            <a:pPr algn="just"/>
            <a:r>
              <a:rPr lang="en-US" sz="1500" b="1">
                <a:solidFill>
                  <a:srgbClr val="FF0000"/>
                </a:solidFill>
              </a:rPr>
              <a:t>a)</a:t>
            </a:r>
            <a:r>
              <a:rPr lang="en-US" sz="1500" b="1">
                <a:solidFill>
                  <a:srgbClr val="0070C0"/>
                </a:solidFill>
              </a:rPr>
              <a:t> Các góc nội tiếp bằng nhau chắn các cung bằng nhau. 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0354" y="3714719"/>
            <a:ext cx="9877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>
                <a:solidFill>
                  <a:srgbClr val="FF0000"/>
                </a:solidFill>
              </a:rPr>
              <a:t>3. Hệ quả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914" y="4590220"/>
            <a:ext cx="39574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>
                <a:solidFill>
                  <a:srgbClr val="FF0000"/>
                </a:solidFill>
              </a:rPr>
              <a:t>b)</a:t>
            </a:r>
            <a:r>
              <a:rPr lang="en-US" sz="1500" b="1">
                <a:solidFill>
                  <a:srgbClr val="0070C0"/>
                </a:solidFill>
              </a:rPr>
              <a:t> Các góc nội tiếp cùng chắn 1 cung hoặc chắn các cung bằng nhau thì bằng nhau.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0914" y="5029185"/>
            <a:ext cx="40302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>
                <a:solidFill>
                  <a:srgbClr val="FF0000"/>
                </a:solidFill>
              </a:rPr>
              <a:t>c)</a:t>
            </a:r>
            <a:r>
              <a:rPr lang="en-US" sz="1500" b="1">
                <a:solidFill>
                  <a:srgbClr val="0070C0"/>
                </a:solidFill>
              </a:rPr>
              <a:t> Góc nội tiếp (nhỏ hơn hoặc bằng 90</a:t>
            </a:r>
            <a:r>
              <a:rPr lang="en-US" sz="1500" b="1" baseline="30000">
                <a:solidFill>
                  <a:srgbClr val="0070C0"/>
                </a:solidFill>
              </a:rPr>
              <a:t>0</a:t>
            </a:r>
            <a:r>
              <a:rPr lang="en-US" sz="1500" b="1">
                <a:solidFill>
                  <a:srgbClr val="0070C0"/>
                </a:solidFill>
              </a:rPr>
              <a:t>) có số đo bằng nửa số đo của góc ở tâm</a:t>
            </a:r>
            <a:r>
              <a:rPr lang="en-US" sz="1500" b="1" baseline="-25000">
                <a:solidFill>
                  <a:srgbClr val="0070C0"/>
                </a:solidFill>
              </a:rPr>
              <a:t> </a:t>
            </a:r>
            <a:r>
              <a:rPr lang="en-US" sz="1500" b="1">
                <a:solidFill>
                  <a:srgbClr val="0070C0"/>
                </a:solidFill>
              </a:rPr>
              <a:t>cùng chắn 1 cung.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0914" y="5548580"/>
            <a:ext cx="41424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>
                <a:solidFill>
                  <a:srgbClr val="FF0000"/>
                </a:solidFill>
              </a:rPr>
              <a:t>d)</a:t>
            </a:r>
            <a:r>
              <a:rPr lang="en-US" sz="1500" b="1">
                <a:solidFill>
                  <a:srgbClr val="0070C0"/>
                </a:solidFill>
              </a:rPr>
              <a:t> Góc nội tiếp chắn nửa đường tròn là góc vuông.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26051" y="3360821"/>
            <a:ext cx="1346885" cy="550371"/>
            <a:chOff x="6817095" y="2751880"/>
            <a:chExt cx="1795846" cy="733828"/>
          </a:xfrm>
        </p:grpSpPr>
        <p:graphicFrame>
          <p:nvGraphicFramePr>
            <p:cNvPr id="120" name="Object 119"/>
            <p:cNvGraphicFramePr>
              <a:graphicFrameLocks noChangeAspect="1"/>
            </p:cNvGraphicFramePr>
            <p:nvPr>
              <p:extLst/>
            </p:nvPr>
          </p:nvGraphicFramePr>
          <p:xfrm>
            <a:off x="6817095" y="2833451"/>
            <a:ext cx="1001713" cy="635000"/>
          </p:xfrm>
          <a:graphic>
            <a:graphicData uri="http://schemas.openxmlformats.org/presentationml/2006/ole">
              <p:oleObj spid="_x0000_s6158" name="Equation" r:id="rId5" imgW="698400" imgH="444240" progId="Equation.DSMT4">
                <p:embed/>
              </p:oleObj>
            </a:graphicData>
          </a:graphic>
        </p:graphicFrame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82279" y="2751880"/>
              <a:ext cx="1030662" cy="733828"/>
            </a:xfrm>
            <a:prstGeom prst="rect">
              <a:avLst/>
            </a:prstGeom>
          </p:spPr>
        </p:pic>
      </p:grp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1689502" y="2085982"/>
            <a:ext cx="1385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1689502" y="2085982"/>
            <a:ext cx="1385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35" name="Line 70"/>
          <p:cNvSpPr>
            <a:spLocks noChangeShapeType="1"/>
          </p:cNvSpPr>
          <p:nvPr/>
        </p:nvSpPr>
        <p:spPr bwMode="auto">
          <a:xfrm>
            <a:off x="4410074" y="2955143"/>
            <a:ext cx="0" cy="2743200"/>
          </a:xfrm>
          <a:prstGeom prst="line">
            <a:avLst/>
          </a:prstGeom>
          <a:noFill/>
          <a:ln w="111125" cmpd="tri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6" name="Line 71"/>
          <p:cNvSpPr>
            <a:spLocks noChangeShapeType="1"/>
          </p:cNvSpPr>
          <p:nvPr/>
        </p:nvSpPr>
        <p:spPr bwMode="auto">
          <a:xfrm>
            <a:off x="4445794" y="2990867"/>
            <a:ext cx="354806" cy="0"/>
          </a:xfrm>
          <a:prstGeom prst="line">
            <a:avLst/>
          </a:prstGeom>
          <a:noFill/>
          <a:ln w="101600" cmpd="tri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37" name="Group 76"/>
          <p:cNvGrpSpPr>
            <a:grpSpLocks/>
          </p:cNvGrpSpPr>
          <p:nvPr/>
        </p:nvGrpSpPr>
        <p:grpSpPr bwMode="auto">
          <a:xfrm>
            <a:off x="4450556" y="3563555"/>
            <a:ext cx="3778386" cy="571500"/>
            <a:chOff x="288" y="1584"/>
            <a:chExt cx="3984" cy="480"/>
          </a:xfrm>
        </p:grpSpPr>
        <p:grpSp>
          <p:nvGrpSpPr>
            <p:cNvPr id="38" name="Group 40"/>
            <p:cNvGrpSpPr>
              <a:grpSpLocks/>
            </p:cNvGrpSpPr>
            <p:nvPr/>
          </p:nvGrpSpPr>
          <p:grpSpPr bwMode="auto">
            <a:xfrm>
              <a:off x="720" y="1632"/>
              <a:ext cx="384" cy="384"/>
              <a:chOff x="768" y="1872"/>
              <a:chExt cx="384" cy="336"/>
            </a:xfrm>
          </p:grpSpPr>
          <p:sp>
            <p:nvSpPr>
              <p:cNvPr id="43" name="AutoShape 38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384" cy="336"/>
              </a:xfrm>
              <a:prstGeom prst="octagon">
                <a:avLst>
                  <a:gd name="adj" fmla="val 29287"/>
                </a:avLst>
              </a:prstGeom>
              <a:gradFill rotWithShape="1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vert="horz" wrap="non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113703" name="AutoShape 39"/>
              <p:cNvSpPr>
                <a:spLocks noChangeArrowheads="1"/>
              </p:cNvSpPr>
              <p:nvPr/>
            </p:nvSpPr>
            <p:spPr bwMode="auto">
              <a:xfrm>
                <a:off x="815" y="1920"/>
                <a:ext cx="289" cy="240"/>
              </a:xfrm>
              <a:prstGeom prst="octagon">
                <a:avLst>
                  <a:gd name="adj" fmla="val 29287"/>
                </a:avLst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rPr>
                  <a:t>A</a:t>
                </a:r>
                <a:endParaRPr lang="en-US" altLang="en-US" sz="135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9" name="Group 56"/>
            <p:cNvGrpSpPr>
              <a:grpSpLocks/>
            </p:cNvGrpSpPr>
            <p:nvPr/>
          </p:nvGrpSpPr>
          <p:grpSpPr bwMode="auto">
            <a:xfrm>
              <a:off x="1296" y="1584"/>
              <a:ext cx="2976" cy="480"/>
              <a:chOff x="1392" y="1776"/>
              <a:chExt cx="2976" cy="480"/>
            </a:xfrm>
          </p:grpSpPr>
          <p:sp>
            <p:nvSpPr>
              <p:cNvPr id="113717" name="AutoShape 53"/>
              <p:cNvSpPr>
                <a:spLocks noChangeArrowheads="1"/>
              </p:cNvSpPr>
              <p:nvPr/>
            </p:nvSpPr>
            <p:spPr bwMode="auto">
              <a:xfrm>
                <a:off x="1392" y="1776"/>
                <a:ext cx="2976" cy="48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CC00"/>
                  </a:gs>
                  <a:gs pos="50000">
                    <a:schemeClr val="bg1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non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AutoShape 54"/>
              <p:cNvSpPr>
                <a:spLocks noChangeArrowheads="1"/>
              </p:cNvSpPr>
              <p:nvPr/>
            </p:nvSpPr>
            <p:spPr bwMode="auto">
              <a:xfrm>
                <a:off x="1546" y="1824"/>
                <a:ext cx="2784" cy="384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non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500" b="1">
                    <a:solidFill>
                      <a:srgbClr val="7030A0"/>
                    </a:solidFill>
                    <a:latin typeface="Arial" panose="020B0604020202020204" pitchFamily="34" charset="0"/>
                  </a:rPr>
                  <a:t>220</a:t>
                </a:r>
                <a:r>
                  <a:rPr lang="en-US" altLang="en-US" sz="1500" b="1" baseline="30000">
                    <a:solidFill>
                      <a:srgbClr val="7030A0"/>
                    </a:solidFill>
                    <a:latin typeface="Arial" panose="020B0604020202020204" pitchFamily="34" charset="0"/>
                  </a:rPr>
                  <a:t>0</a:t>
                </a:r>
                <a:endParaRPr lang="en-US" altLang="en-US" sz="1350" b="1">
                  <a:solidFill>
                    <a:srgbClr val="7030A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0" name="Line 66"/>
            <p:cNvSpPr>
              <a:spLocks noChangeShapeType="1"/>
            </p:cNvSpPr>
            <p:nvPr/>
          </p:nvSpPr>
          <p:spPr bwMode="auto">
            <a:xfrm>
              <a:off x="1104" y="1824"/>
              <a:ext cx="192" cy="0"/>
            </a:xfrm>
            <a:prstGeom prst="line">
              <a:avLst/>
            </a:prstGeom>
            <a:noFill/>
            <a:ln w="101600" cmpd="tri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Line 72"/>
            <p:cNvSpPr>
              <a:spLocks noChangeShapeType="1"/>
            </p:cNvSpPr>
            <p:nvPr/>
          </p:nvSpPr>
          <p:spPr bwMode="auto">
            <a:xfrm>
              <a:off x="288" y="1824"/>
              <a:ext cx="432" cy="0"/>
            </a:xfrm>
            <a:prstGeom prst="line">
              <a:avLst/>
            </a:prstGeom>
            <a:noFill/>
            <a:ln w="101600" cmpd="tri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44" name="Group 77"/>
          <p:cNvGrpSpPr>
            <a:grpSpLocks/>
          </p:cNvGrpSpPr>
          <p:nvPr/>
        </p:nvGrpSpPr>
        <p:grpSpPr bwMode="auto">
          <a:xfrm>
            <a:off x="4445793" y="4200539"/>
            <a:ext cx="3783149" cy="514350"/>
            <a:chOff x="288" y="2160"/>
            <a:chExt cx="3984" cy="432"/>
          </a:xfrm>
        </p:grpSpPr>
        <p:grpSp>
          <p:nvGrpSpPr>
            <p:cNvPr id="45" name="Group 41"/>
            <p:cNvGrpSpPr>
              <a:grpSpLocks/>
            </p:cNvGrpSpPr>
            <p:nvPr/>
          </p:nvGrpSpPr>
          <p:grpSpPr bwMode="auto">
            <a:xfrm>
              <a:off x="720" y="2208"/>
              <a:ext cx="384" cy="384"/>
              <a:chOff x="768" y="1872"/>
              <a:chExt cx="384" cy="336"/>
            </a:xfrm>
          </p:grpSpPr>
          <p:sp>
            <p:nvSpPr>
              <p:cNvPr id="50" name="AutoShape 42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384" cy="336"/>
              </a:xfrm>
              <a:prstGeom prst="octagon">
                <a:avLst>
                  <a:gd name="adj" fmla="val 29287"/>
                </a:avLst>
              </a:prstGeom>
              <a:gradFill rotWithShape="1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vert="horz" wrap="non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113707" name="AutoShape 43"/>
              <p:cNvSpPr>
                <a:spLocks noChangeArrowheads="1"/>
              </p:cNvSpPr>
              <p:nvPr/>
            </p:nvSpPr>
            <p:spPr bwMode="auto">
              <a:xfrm>
                <a:off x="817" y="1920"/>
                <a:ext cx="288" cy="240"/>
              </a:xfrm>
              <a:prstGeom prst="octagon">
                <a:avLst>
                  <a:gd name="adj" fmla="val 29287"/>
                </a:avLst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rPr>
                  <a:t>B</a:t>
                </a:r>
                <a:endParaRPr lang="en-US" altLang="en-US" sz="135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6" name="Group 57"/>
            <p:cNvGrpSpPr>
              <a:grpSpLocks/>
            </p:cNvGrpSpPr>
            <p:nvPr/>
          </p:nvGrpSpPr>
          <p:grpSpPr bwMode="auto">
            <a:xfrm>
              <a:off x="1296" y="2160"/>
              <a:ext cx="2976" cy="432"/>
              <a:chOff x="1392" y="1776"/>
              <a:chExt cx="2976" cy="480"/>
            </a:xfrm>
          </p:grpSpPr>
          <p:sp>
            <p:nvSpPr>
              <p:cNvPr id="113722" name="AutoShape 58"/>
              <p:cNvSpPr>
                <a:spLocks noChangeArrowheads="1"/>
              </p:cNvSpPr>
              <p:nvPr/>
            </p:nvSpPr>
            <p:spPr bwMode="auto">
              <a:xfrm>
                <a:off x="1392" y="1776"/>
                <a:ext cx="2976" cy="48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CC00"/>
                  </a:gs>
                  <a:gs pos="50000">
                    <a:schemeClr val="bg1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non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AutoShape 59"/>
              <p:cNvSpPr>
                <a:spLocks noChangeArrowheads="1"/>
              </p:cNvSpPr>
              <p:nvPr/>
            </p:nvSpPr>
            <p:spPr bwMode="auto">
              <a:xfrm>
                <a:off x="1488" y="1824"/>
                <a:ext cx="2784" cy="384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non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 b="1">
                    <a:solidFill>
                      <a:srgbClr val="7030A0"/>
                    </a:solidFill>
                    <a:latin typeface="Arial" panose="020B0604020202020204" pitchFamily="34" charset="0"/>
                  </a:rPr>
                  <a:t>110</a:t>
                </a:r>
                <a:r>
                  <a:rPr lang="en-US" altLang="en-US" sz="1350" b="1" baseline="30000">
                    <a:solidFill>
                      <a:srgbClr val="7030A0"/>
                    </a:solidFill>
                    <a:latin typeface="Arial" panose="020B0604020202020204" pitchFamily="34" charset="0"/>
                  </a:rPr>
                  <a:t>0</a:t>
                </a:r>
                <a:endParaRPr lang="en-US" altLang="en-US" sz="1350" b="1">
                  <a:solidFill>
                    <a:srgbClr val="7030A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7" name="Line 67"/>
            <p:cNvSpPr>
              <a:spLocks noChangeShapeType="1"/>
            </p:cNvSpPr>
            <p:nvPr/>
          </p:nvSpPr>
          <p:spPr bwMode="auto">
            <a:xfrm>
              <a:off x="1104" y="2400"/>
              <a:ext cx="192" cy="0"/>
            </a:xfrm>
            <a:prstGeom prst="line">
              <a:avLst/>
            </a:prstGeom>
            <a:noFill/>
            <a:ln w="101600" cmpd="tri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Line 73"/>
            <p:cNvSpPr>
              <a:spLocks noChangeShapeType="1"/>
            </p:cNvSpPr>
            <p:nvPr/>
          </p:nvSpPr>
          <p:spPr bwMode="auto">
            <a:xfrm>
              <a:off x="288" y="2400"/>
              <a:ext cx="432" cy="0"/>
            </a:xfrm>
            <a:prstGeom prst="line">
              <a:avLst/>
            </a:prstGeom>
            <a:noFill/>
            <a:ln w="101600" cmpd="tri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51" name="Group 78"/>
          <p:cNvGrpSpPr>
            <a:grpSpLocks/>
          </p:cNvGrpSpPr>
          <p:nvPr/>
        </p:nvGrpSpPr>
        <p:grpSpPr bwMode="auto">
          <a:xfrm>
            <a:off x="4445793" y="4794662"/>
            <a:ext cx="3783149" cy="514350"/>
            <a:chOff x="288" y="4267200"/>
            <a:chExt cx="3984" cy="685800"/>
          </a:xfrm>
        </p:grpSpPr>
        <p:grpSp>
          <p:nvGrpSpPr>
            <p:cNvPr id="52" name="Group 50"/>
            <p:cNvGrpSpPr>
              <a:grpSpLocks/>
            </p:cNvGrpSpPr>
            <p:nvPr/>
          </p:nvGrpSpPr>
          <p:grpSpPr bwMode="auto">
            <a:xfrm>
              <a:off x="720" y="4343400"/>
              <a:ext cx="384" cy="609600"/>
              <a:chOff x="768" y="1872"/>
              <a:chExt cx="384" cy="336"/>
            </a:xfrm>
          </p:grpSpPr>
          <p:sp>
            <p:nvSpPr>
              <p:cNvPr id="62" name="AutoShape 51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384" cy="336"/>
              </a:xfrm>
              <a:prstGeom prst="octagon">
                <a:avLst>
                  <a:gd name="adj" fmla="val 29287"/>
                </a:avLst>
              </a:prstGeom>
              <a:gradFill rotWithShape="1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vert="horz" wrap="non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63" name="AutoShape 52"/>
              <p:cNvSpPr>
                <a:spLocks noChangeArrowheads="1"/>
              </p:cNvSpPr>
              <p:nvPr/>
            </p:nvSpPr>
            <p:spPr bwMode="auto">
              <a:xfrm>
                <a:off x="817" y="1920"/>
                <a:ext cx="288" cy="240"/>
              </a:xfrm>
              <a:prstGeom prst="octagon">
                <a:avLst>
                  <a:gd name="adj" fmla="val 29287"/>
                </a:avLst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rPr>
                  <a:t>C</a:t>
                </a:r>
                <a:endParaRPr lang="en-US" altLang="en-US" sz="135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3" name="Group 60"/>
            <p:cNvGrpSpPr>
              <a:grpSpLocks/>
            </p:cNvGrpSpPr>
            <p:nvPr/>
          </p:nvGrpSpPr>
          <p:grpSpPr bwMode="auto">
            <a:xfrm>
              <a:off x="1296" y="4267200"/>
              <a:ext cx="2976" cy="685800"/>
              <a:chOff x="1344" y="1776"/>
              <a:chExt cx="2976" cy="480"/>
            </a:xfrm>
          </p:grpSpPr>
          <p:sp>
            <p:nvSpPr>
              <p:cNvPr id="59" name="AutoShape 61"/>
              <p:cNvSpPr>
                <a:spLocks noChangeArrowheads="1"/>
              </p:cNvSpPr>
              <p:nvPr/>
            </p:nvSpPr>
            <p:spPr bwMode="auto">
              <a:xfrm>
                <a:off x="1344" y="1776"/>
                <a:ext cx="2976" cy="48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CC00"/>
                  </a:gs>
                  <a:gs pos="50000">
                    <a:schemeClr val="bg1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non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61" name="AutoShape 62"/>
              <p:cNvSpPr>
                <a:spLocks noChangeArrowheads="1"/>
              </p:cNvSpPr>
              <p:nvPr/>
            </p:nvSpPr>
            <p:spPr bwMode="auto">
              <a:xfrm>
                <a:off x="1440" y="1824"/>
                <a:ext cx="2784" cy="384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non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500" b="1">
                    <a:solidFill>
                      <a:srgbClr val="7030A0"/>
                    </a:solidFill>
                    <a:latin typeface="Arial" panose="020B0604020202020204" pitchFamily="34" charset="0"/>
                  </a:rPr>
                  <a:t>90</a:t>
                </a:r>
                <a:r>
                  <a:rPr lang="en-US" altLang="en-US" sz="1500" b="1" baseline="30000">
                    <a:solidFill>
                      <a:srgbClr val="7030A0"/>
                    </a:solidFill>
                    <a:latin typeface="Arial" panose="020B0604020202020204" pitchFamily="34" charset="0"/>
                  </a:rPr>
                  <a:t>0</a:t>
                </a:r>
                <a:endParaRPr lang="en-US" altLang="en-US" sz="1350" b="1">
                  <a:solidFill>
                    <a:srgbClr val="7030A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4" name="Line 68"/>
            <p:cNvSpPr>
              <a:spLocks noChangeShapeType="1"/>
            </p:cNvSpPr>
            <p:nvPr/>
          </p:nvSpPr>
          <p:spPr bwMode="auto">
            <a:xfrm>
              <a:off x="1104" y="4648200"/>
              <a:ext cx="192" cy="0"/>
            </a:xfrm>
            <a:prstGeom prst="line">
              <a:avLst/>
            </a:prstGeom>
            <a:noFill/>
            <a:ln w="101600" cmpd="tri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" name="Line 74"/>
            <p:cNvSpPr>
              <a:spLocks noChangeShapeType="1"/>
            </p:cNvSpPr>
            <p:nvPr/>
          </p:nvSpPr>
          <p:spPr bwMode="auto">
            <a:xfrm>
              <a:off x="288" y="4648201"/>
              <a:ext cx="432" cy="0"/>
            </a:xfrm>
            <a:prstGeom prst="line">
              <a:avLst/>
            </a:prstGeom>
            <a:noFill/>
            <a:ln w="101600" cmpd="tri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64" name="Group 80"/>
          <p:cNvGrpSpPr>
            <a:grpSpLocks/>
          </p:cNvGrpSpPr>
          <p:nvPr/>
        </p:nvGrpSpPr>
        <p:grpSpPr bwMode="auto">
          <a:xfrm>
            <a:off x="4445791" y="5431646"/>
            <a:ext cx="3766783" cy="514350"/>
            <a:chOff x="288" y="3264"/>
            <a:chExt cx="3993" cy="432"/>
          </a:xfrm>
        </p:grpSpPr>
        <p:grpSp>
          <p:nvGrpSpPr>
            <p:cNvPr id="65" name="Group 47"/>
            <p:cNvGrpSpPr>
              <a:grpSpLocks/>
            </p:cNvGrpSpPr>
            <p:nvPr/>
          </p:nvGrpSpPr>
          <p:grpSpPr bwMode="auto">
            <a:xfrm>
              <a:off x="720" y="3264"/>
              <a:ext cx="384" cy="384"/>
              <a:chOff x="768" y="1872"/>
              <a:chExt cx="384" cy="336"/>
            </a:xfrm>
          </p:grpSpPr>
          <p:sp>
            <p:nvSpPr>
              <p:cNvPr id="71" name="AutoShape 48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384" cy="336"/>
              </a:xfrm>
              <a:prstGeom prst="octagon">
                <a:avLst>
                  <a:gd name="adj" fmla="val 29287"/>
                </a:avLst>
              </a:prstGeom>
              <a:gradFill rotWithShape="1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vert="horz" wrap="non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85" name="AutoShape 49"/>
              <p:cNvSpPr>
                <a:spLocks noChangeArrowheads="1"/>
              </p:cNvSpPr>
              <p:nvPr/>
            </p:nvSpPr>
            <p:spPr bwMode="auto">
              <a:xfrm>
                <a:off x="816" y="1920"/>
                <a:ext cx="289" cy="240"/>
              </a:xfrm>
              <a:prstGeom prst="octagon">
                <a:avLst>
                  <a:gd name="adj" fmla="val 29287"/>
                </a:avLst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rPr>
                  <a:t>D</a:t>
                </a:r>
                <a:endParaRPr lang="en-US" altLang="en-US" sz="135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6" name="Line 69"/>
            <p:cNvSpPr>
              <a:spLocks noChangeShapeType="1"/>
            </p:cNvSpPr>
            <p:nvPr/>
          </p:nvSpPr>
          <p:spPr bwMode="auto">
            <a:xfrm>
              <a:off x="1104" y="3456"/>
              <a:ext cx="240" cy="0"/>
            </a:xfrm>
            <a:prstGeom prst="line">
              <a:avLst/>
            </a:prstGeom>
            <a:noFill/>
            <a:ln w="101600" cmpd="tri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grpSp>
          <p:nvGrpSpPr>
            <p:cNvPr id="67" name="Group 63"/>
            <p:cNvGrpSpPr>
              <a:grpSpLocks/>
            </p:cNvGrpSpPr>
            <p:nvPr/>
          </p:nvGrpSpPr>
          <p:grpSpPr bwMode="auto">
            <a:xfrm>
              <a:off x="1305" y="3264"/>
              <a:ext cx="2976" cy="432"/>
              <a:chOff x="1353" y="1776"/>
              <a:chExt cx="2976" cy="480"/>
            </a:xfrm>
          </p:grpSpPr>
          <p:sp>
            <p:nvSpPr>
              <p:cNvPr id="69" name="AutoShape 64"/>
              <p:cNvSpPr>
                <a:spLocks noChangeArrowheads="1"/>
              </p:cNvSpPr>
              <p:nvPr/>
            </p:nvSpPr>
            <p:spPr bwMode="auto">
              <a:xfrm>
                <a:off x="1353" y="1776"/>
                <a:ext cx="2976" cy="48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CC00"/>
                  </a:gs>
                  <a:gs pos="50000">
                    <a:schemeClr val="bg1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non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70" name="AutoShape 65"/>
              <p:cNvSpPr>
                <a:spLocks noChangeArrowheads="1"/>
              </p:cNvSpPr>
              <p:nvPr/>
            </p:nvSpPr>
            <p:spPr bwMode="auto">
              <a:xfrm>
                <a:off x="1440" y="1824"/>
                <a:ext cx="2832" cy="384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non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 b="1">
                    <a:solidFill>
                      <a:srgbClr val="7030A0"/>
                    </a:solidFill>
                    <a:latin typeface="Arial" panose="020B0604020202020204" pitchFamily="34" charset="0"/>
                  </a:rPr>
                  <a:t>140</a:t>
                </a:r>
                <a:r>
                  <a:rPr lang="en-US" altLang="en-US" sz="1350" b="1" baseline="30000">
                    <a:solidFill>
                      <a:srgbClr val="7030A0"/>
                    </a:solidFill>
                    <a:latin typeface="Arial" panose="020B0604020202020204" pitchFamily="34" charset="0"/>
                  </a:rPr>
                  <a:t>0</a:t>
                </a:r>
                <a:endParaRPr lang="en-US" altLang="en-US" sz="1350" b="1">
                  <a:solidFill>
                    <a:srgbClr val="7030A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8" name="Line 75"/>
            <p:cNvSpPr>
              <a:spLocks noChangeShapeType="1"/>
            </p:cNvSpPr>
            <p:nvPr/>
          </p:nvSpPr>
          <p:spPr bwMode="auto">
            <a:xfrm>
              <a:off x="288" y="3456"/>
              <a:ext cx="432" cy="0"/>
            </a:xfrm>
            <a:prstGeom prst="line">
              <a:avLst/>
            </a:prstGeom>
            <a:noFill/>
            <a:ln w="101600" cmpd="tri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89" name="Group 78"/>
          <p:cNvGrpSpPr>
            <a:grpSpLocks/>
          </p:cNvGrpSpPr>
          <p:nvPr/>
        </p:nvGrpSpPr>
        <p:grpSpPr bwMode="auto">
          <a:xfrm>
            <a:off x="4466459" y="5399116"/>
            <a:ext cx="3724683" cy="572609"/>
            <a:chOff x="288" y="4354284"/>
            <a:chExt cx="3984" cy="648720"/>
          </a:xfrm>
        </p:grpSpPr>
        <p:grpSp>
          <p:nvGrpSpPr>
            <p:cNvPr id="90" name="Group 50"/>
            <p:cNvGrpSpPr>
              <a:grpSpLocks/>
            </p:cNvGrpSpPr>
            <p:nvPr/>
          </p:nvGrpSpPr>
          <p:grpSpPr bwMode="auto">
            <a:xfrm>
              <a:off x="700" y="4354284"/>
              <a:ext cx="404" cy="598714"/>
              <a:chOff x="748" y="1878"/>
              <a:chExt cx="404" cy="330"/>
            </a:xfrm>
          </p:grpSpPr>
          <p:sp>
            <p:nvSpPr>
              <p:cNvPr id="95" name="AutoShape 51"/>
              <p:cNvSpPr>
                <a:spLocks noChangeArrowheads="1"/>
              </p:cNvSpPr>
              <p:nvPr/>
            </p:nvSpPr>
            <p:spPr bwMode="auto">
              <a:xfrm>
                <a:off x="748" y="1878"/>
                <a:ext cx="404" cy="330"/>
              </a:xfrm>
              <a:prstGeom prst="octagon">
                <a:avLst>
                  <a:gd name="adj" fmla="val 29287"/>
                </a:avLst>
              </a:prstGeom>
              <a:gradFill rotWithShape="1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vert="horz" wrap="non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96" name="AutoShape 52"/>
              <p:cNvSpPr>
                <a:spLocks noChangeArrowheads="1"/>
              </p:cNvSpPr>
              <p:nvPr/>
            </p:nvSpPr>
            <p:spPr bwMode="auto">
              <a:xfrm>
                <a:off x="816" y="1920"/>
                <a:ext cx="330" cy="239"/>
              </a:xfrm>
              <a:prstGeom prst="octagon">
                <a:avLst>
                  <a:gd name="adj" fmla="val 29287"/>
                </a:avLst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b="1">
                    <a:solidFill>
                      <a:srgbClr val="250DB3"/>
                    </a:solidFill>
                    <a:latin typeface="Arial" panose="020B0604020202020204" pitchFamily="34" charset="0"/>
                  </a:rPr>
                  <a:t>D</a:t>
                </a:r>
              </a:p>
            </p:txBody>
          </p:sp>
        </p:grpSp>
        <p:grpSp>
          <p:nvGrpSpPr>
            <p:cNvPr id="91" name="Group 60"/>
            <p:cNvGrpSpPr>
              <a:grpSpLocks/>
            </p:cNvGrpSpPr>
            <p:nvPr/>
          </p:nvGrpSpPr>
          <p:grpSpPr bwMode="auto">
            <a:xfrm>
              <a:off x="1296" y="4354352"/>
              <a:ext cx="2976" cy="648652"/>
              <a:chOff x="1344" y="1837"/>
              <a:chExt cx="2976" cy="454"/>
            </a:xfrm>
          </p:grpSpPr>
          <p:sp>
            <p:nvSpPr>
              <p:cNvPr id="94" name="AutoShape 61"/>
              <p:cNvSpPr>
                <a:spLocks noChangeArrowheads="1"/>
              </p:cNvSpPr>
              <p:nvPr/>
            </p:nvSpPr>
            <p:spPr bwMode="auto">
              <a:xfrm>
                <a:off x="1344" y="1837"/>
                <a:ext cx="2976" cy="454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CC00"/>
                  </a:gs>
                  <a:gs pos="50000">
                    <a:schemeClr val="bg1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non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42029" name="AutoShape 62"/>
              <p:cNvSpPr>
                <a:spLocks noChangeArrowheads="1"/>
              </p:cNvSpPr>
              <p:nvPr/>
            </p:nvSpPr>
            <p:spPr bwMode="auto">
              <a:xfrm>
                <a:off x="1441" y="1883"/>
                <a:ext cx="2831" cy="363"/>
              </a:xfrm>
              <a:prstGeom prst="roundRect">
                <a:avLst>
                  <a:gd name="adj" fmla="val 16667"/>
                </a:avLst>
              </a:prstGeom>
              <a:solidFill>
                <a:srgbClr val="FF33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non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 b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140</a:t>
                </a:r>
                <a:r>
                  <a:rPr lang="en-US" altLang="en-US" sz="1350" b="1" baseline="30000">
                    <a:solidFill>
                      <a:srgbClr val="FFFF00"/>
                    </a:solidFill>
                    <a:latin typeface="Arial" panose="020B0604020202020204" pitchFamily="34" charset="0"/>
                  </a:rPr>
                  <a:t>0</a:t>
                </a:r>
                <a:endParaRPr lang="en-US" altLang="en-US" sz="1350" b="1">
                  <a:solidFill>
                    <a:srgbClr val="FFFF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92" name="Line 68"/>
            <p:cNvSpPr>
              <a:spLocks noChangeShapeType="1"/>
            </p:cNvSpPr>
            <p:nvPr/>
          </p:nvSpPr>
          <p:spPr bwMode="auto">
            <a:xfrm>
              <a:off x="1104" y="4648200"/>
              <a:ext cx="192" cy="0"/>
            </a:xfrm>
            <a:prstGeom prst="line">
              <a:avLst/>
            </a:prstGeom>
            <a:noFill/>
            <a:ln w="101600" cmpd="tri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3" name="Line 74"/>
            <p:cNvSpPr>
              <a:spLocks noChangeShapeType="1"/>
            </p:cNvSpPr>
            <p:nvPr/>
          </p:nvSpPr>
          <p:spPr bwMode="auto">
            <a:xfrm>
              <a:off x="288" y="4648201"/>
              <a:ext cx="432" cy="0"/>
            </a:xfrm>
            <a:prstGeom prst="line">
              <a:avLst/>
            </a:prstGeom>
            <a:noFill/>
            <a:ln w="101600" cmpd="tri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97" name="AutoShape 148"/>
          <p:cNvSpPr>
            <a:spLocks noChangeArrowheads="1"/>
          </p:cNvSpPr>
          <p:nvPr/>
        </p:nvSpPr>
        <p:spPr bwMode="auto">
          <a:xfrm>
            <a:off x="8439150" y="5520476"/>
            <a:ext cx="457200" cy="28575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24F4E0"/>
              </a:gs>
              <a:gs pos="100000">
                <a:srgbClr val="E10D4F"/>
              </a:gs>
            </a:gsLst>
            <a:path path="shape">
              <a:fillToRect l="50000" t="50000" r="50000" b="50000"/>
            </a:path>
          </a:gradFill>
          <a:ln w="38100" algn="ctr">
            <a:noFill/>
            <a:miter lim="800000"/>
            <a:headEnd/>
            <a:tailEnd/>
          </a:ln>
          <a:effectLst>
            <a:prstShdw prst="shdw17" dist="17961" dir="13500000">
              <a:srgbClr val="87082F"/>
            </a:prstShdw>
          </a:effec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98" name="AutoShape 148"/>
          <p:cNvSpPr>
            <a:spLocks noChangeArrowheads="1"/>
          </p:cNvSpPr>
          <p:nvPr/>
        </p:nvSpPr>
        <p:spPr bwMode="auto">
          <a:xfrm>
            <a:off x="8473678" y="5100824"/>
            <a:ext cx="457200" cy="28575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24F4E0"/>
              </a:gs>
              <a:gs pos="100000">
                <a:srgbClr val="E10D4F"/>
              </a:gs>
            </a:gsLst>
            <a:path path="shape">
              <a:fillToRect l="50000" t="50000" r="50000" b="50000"/>
            </a:path>
          </a:gradFill>
          <a:ln w="38100" algn="ctr">
            <a:noFill/>
            <a:miter lim="800000"/>
            <a:headEnd/>
            <a:tailEnd/>
          </a:ln>
          <a:effectLst>
            <a:prstShdw prst="shdw17" dist="17961" dir="13500000">
              <a:srgbClr val="87082F"/>
            </a:prstShdw>
          </a:effec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?</a:t>
            </a:r>
            <a:endParaRPr lang="en-US" altLang="en-US" sz="1350">
              <a:latin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718446" y="2780086"/>
            <a:ext cx="4177904" cy="732956"/>
            <a:chOff x="6291261" y="1970803"/>
            <a:chExt cx="4510076" cy="1570255"/>
          </a:xfrm>
        </p:grpSpPr>
        <p:sp>
          <p:nvSpPr>
            <p:cNvPr id="113701" name="AutoShape 37"/>
            <p:cNvSpPr>
              <a:spLocks noChangeArrowheads="1"/>
            </p:cNvSpPr>
            <p:nvPr/>
          </p:nvSpPr>
          <p:spPr bwMode="auto">
            <a:xfrm>
              <a:off x="6291261" y="2042262"/>
              <a:ext cx="4510076" cy="1498796"/>
            </a:xfrm>
            <a:prstGeom prst="roundRect">
              <a:avLst>
                <a:gd name="adj" fmla="val 16667"/>
              </a:avLst>
            </a:prstGeom>
            <a:solidFill>
              <a:srgbClr val="A20000"/>
            </a:solidFill>
            <a:ln w="38100" cmpd="dbl">
              <a:solidFill>
                <a:srgbClr val="CCFFCC"/>
              </a:solidFill>
              <a:round/>
              <a:headEnd/>
              <a:tailEnd/>
            </a:ln>
          </p:spPr>
          <p:txBody>
            <a:bodyPr vert="horz" wrap="non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>
                  <a:solidFill>
                    <a:srgbClr val="FFFF00"/>
                  </a:solidFill>
                  <a:latin typeface="Arial" panose="020B0604020202020204" pitchFamily="34" charset="0"/>
                </a:rPr>
                <a:t>Bài 1) Giả thiết như hình vẽ,  cho  </a:t>
              </a:r>
            </a:p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>
                  <a:latin typeface="Arial" panose="020B0604020202020204" pitchFamily="34" charset="0"/>
                </a:rPr>
                <a:t>            </a:t>
              </a:r>
            </a:p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>
                  <a:latin typeface="Arial" panose="020B0604020202020204" pitchFamily="34" charset="0"/>
                </a:rPr>
                <a:t>                                           Chọn 1 đáp án đúng</a:t>
              </a: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9484572" y="1970803"/>
            <a:ext cx="1259365" cy="637635"/>
          </p:xfrm>
          <a:graphic>
            <a:graphicData uri="http://schemas.openxmlformats.org/presentationml/2006/ole">
              <p:oleObj spid="_x0000_s6159" name="Equation" r:id="rId7" imgW="876240" imgH="253800" progId="Equation.DSMT4">
                <p:embed/>
              </p:oleObj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/>
            </p:nvPr>
          </p:nvGraphicFramePr>
          <p:xfrm>
            <a:off x="6985046" y="2659104"/>
            <a:ext cx="991335" cy="581519"/>
          </p:xfrm>
          <a:graphic>
            <a:graphicData uri="http://schemas.openxmlformats.org/presentationml/2006/ole">
              <p:oleObj spid="_x0000_s6160" name="Equation" r:id="rId8" imgW="799920" imgH="253800" progId="Equation.DSMT4">
                <p:embed/>
              </p:oleObj>
            </a:graphicData>
          </a:graphic>
        </p:graphicFrame>
      </p:grpSp>
      <p:sp>
        <p:nvSpPr>
          <p:cNvPr id="99" name="Horizontal Scroll 98"/>
          <p:cNvSpPr/>
          <p:nvPr/>
        </p:nvSpPr>
        <p:spPr>
          <a:xfrm>
            <a:off x="4324284" y="652712"/>
            <a:ext cx="2385798" cy="45005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TẬP VẬN DỤNG 2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2462014" y="2672493"/>
            <a:ext cx="1626395" cy="1521046"/>
            <a:chOff x="3014664" y="2451855"/>
            <a:chExt cx="2168526" cy="2028061"/>
          </a:xfrm>
        </p:grpSpPr>
        <p:grpSp>
          <p:nvGrpSpPr>
            <p:cNvPr id="103" name="Group 77"/>
            <p:cNvGrpSpPr>
              <a:grpSpLocks/>
            </p:cNvGrpSpPr>
            <p:nvPr/>
          </p:nvGrpSpPr>
          <p:grpSpPr bwMode="auto">
            <a:xfrm>
              <a:off x="3014664" y="2470141"/>
              <a:ext cx="2168526" cy="2009775"/>
              <a:chOff x="602" y="1367"/>
              <a:chExt cx="1366" cy="1266"/>
            </a:xfrm>
          </p:grpSpPr>
          <p:sp>
            <p:nvSpPr>
              <p:cNvPr id="106" name="Oval 79"/>
              <p:cNvSpPr>
                <a:spLocks noChangeArrowheads="1"/>
              </p:cNvSpPr>
              <p:nvPr/>
            </p:nvSpPr>
            <p:spPr bwMode="auto">
              <a:xfrm>
                <a:off x="730" y="1367"/>
                <a:ext cx="976" cy="976"/>
              </a:xfrm>
              <a:prstGeom prst="ellipse">
                <a:avLst/>
              </a:prstGeom>
              <a:noFill/>
              <a:ln w="2857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pic>
            <p:nvPicPr>
              <p:cNvPr id="107" name="Picture 80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2" y="1794"/>
                <a:ext cx="102" cy="1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8" name="Line 81"/>
              <p:cNvSpPr>
                <a:spLocks noChangeShapeType="1"/>
              </p:cNvSpPr>
              <p:nvPr/>
            </p:nvSpPr>
            <p:spPr bwMode="auto">
              <a:xfrm flipH="1" flipV="1">
                <a:off x="786" y="1606"/>
                <a:ext cx="920" cy="95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9" name="Text Box 82"/>
              <p:cNvSpPr txBox="1">
                <a:spLocks noChangeArrowheads="1"/>
              </p:cNvSpPr>
              <p:nvPr/>
            </p:nvSpPr>
            <p:spPr bwMode="auto">
              <a:xfrm>
                <a:off x="1100" y="1629"/>
                <a:ext cx="355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O</a:t>
                </a:r>
                <a:endParaRPr lang="en-US" altLang="en-US" sz="135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0" name="Text Box 83"/>
              <p:cNvSpPr txBox="1">
                <a:spLocks noChangeArrowheads="1"/>
              </p:cNvSpPr>
              <p:nvPr/>
            </p:nvSpPr>
            <p:spPr bwMode="auto">
              <a:xfrm>
                <a:off x="1162" y="2331"/>
                <a:ext cx="355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>
                    <a:solidFill>
                      <a:srgbClr val="FF0000"/>
                    </a:solidFill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111" name="Text Box 84"/>
              <p:cNvSpPr txBox="1">
                <a:spLocks noChangeArrowheads="1"/>
              </p:cNvSpPr>
              <p:nvPr/>
            </p:nvSpPr>
            <p:spPr bwMode="auto">
              <a:xfrm>
                <a:off x="602" y="1443"/>
                <a:ext cx="355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A</a:t>
                </a:r>
                <a:endParaRPr lang="en-US" altLang="en-US" sz="135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2" name="Line 85"/>
              <p:cNvSpPr>
                <a:spLocks noChangeShapeType="1"/>
              </p:cNvSpPr>
              <p:nvPr/>
            </p:nvSpPr>
            <p:spPr bwMode="auto">
              <a:xfrm>
                <a:off x="796" y="1604"/>
                <a:ext cx="1172" cy="3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3" name="Arc 86"/>
              <p:cNvSpPr>
                <a:spLocks/>
              </p:cNvSpPr>
              <p:nvPr/>
            </p:nvSpPr>
            <p:spPr bwMode="auto">
              <a:xfrm rot="9982936" flipH="1">
                <a:off x="917" y="1626"/>
                <a:ext cx="111" cy="11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4" name="Line 87"/>
              <p:cNvSpPr>
                <a:spLocks noChangeShapeType="1"/>
              </p:cNvSpPr>
              <p:nvPr/>
            </p:nvSpPr>
            <p:spPr bwMode="auto">
              <a:xfrm flipV="1">
                <a:off x="1201" y="1639"/>
                <a:ext cx="439" cy="19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5" name="Text Box 89"/>
              <p:cNvSpPr txBox="1">
                <a:spLocks noChangeArrowheads="1"/>
              </p:cNvSpPr>
              <p:nvPr/>
            </p:nvSpPr>
            <p:spPr bwMode="auto">
              <a:xfrm>
                <a:off x="1560" y="1400"/>
                <a:ext cx="355" cy="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>
                    <a:solidFill>
                      <a:srgbClr val="FF0000"/>
                    </a:solidFill>
                    <a:latin typeface="Arial" panose="020B0604020202020204" pitchFamily="34" charset="0"/>
                  </a:rPr>
                  <a:t>C</a:t>
                </a:r>
              </a:p>
            </p:txBody>
          </p:sp>
        </p:grpSp>
        <p:sp>
          <p:nvSpPr>
            <p:cNvPr id="104" name="Arc 103"/>
            <p:cNvSpPr/>
            <p:nvPr/>
          </p:nvSpPr>
          <p:spPr>
            <a:xfrm rot="3696089">
              <a:off x="3232499" y="2474715"/>
              <a:ext cx="1554480" cy="1508760"/>
            </a:xfrm>
            <a:prstGeom prst="arc">
              <a:avLst>
                <a:gd name="adj1" fmla="val 16408021"/>
                <a:gd name="adj2" fmla="val 43589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05" name="Straight Connector 104"/>
            <p:cNvCxnSpPr/>
            <p:nvPr/>
          </p:nvCxnSpPr>
          <p:spPr>
            <a:xfrm>
              <a:off x="3965686" y="3247501"/>
              <a:ext cx="403116" cy="66531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1088" y="1043077"/>
            <a:ext cx="1759265" cy="168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72559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  <p:bldLst>
      <p:bldP spid="58" grpId="0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11" y="579362"/>
            <a:ext cx="4226735" cy="627863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-67950" y="764446"/>
            <a:ext cx="13180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>
                <a:solidFill>
                  <a:srgbClr val="FF0000"/>
                </a:solidFill>
              </a:rPr>
              <a:t>1. Định nghĩa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4" y="1187574"/>
            <a:ext cx="377018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>
                <a:solidFill>
                  <a:srgbClr val="0070C0"/>
                </a:solidFill>
              </a:rPr>
              <a:t>- </a:t>
            </a:r>
            <a:r>
              <a:rPr lang="en-US" sz="1500" b="1">
                <a:solidFill>
                  <a:srgbClr val="FF0000"/>
                </a:solidFill>
              </a:rPr>
              <a:t>Góc nội tiếp </a:t>
            </a:r>
            <a:r>
              <a:rPr lang="en-US" sz="1500" b="1">
                <a:solidFill>
                  <a:srgbClr val="0070C0"/>
                </a:solidFill>
              </a:rPr>
              <a:t>là góc có đỉnh nằm trên đường tròn và hai cạnh chứa hai dây cung của đường tròn đó.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85" y="2045710"/>
            <a:ext cx="37489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>
                <a:solidFill>
                  <a:srgbClr val="0070C0"/>
                </a:solidFill>
              </a:rPr>
              <a:t>- Cung nằm bên trong góc gọi là </a:t>
            </a:r>
            <a:r>
              <a:rPr lang="en-US" sz="1500" b="1">
                <a:solidFill>
                  <a:srgbClr val="FF0000"/>
                </a:solidFill>
              </a:rPr>
              <a:t>cung bị chắn</a:t>
            </a:r>
            <a:r>
              <a:rPr lang="en-US" sz="1500" b="1">
                <a:solidFill>
                  <a:srgbClr val="0070C0"/>
                </a:solidFill>
              </a:rPr>
              <a:t>.</a:t>
            </a:r>
          </a:p>
        </p:txBody>
      </p:sp>
      <p:graphicFrame>
        <p:nvGraphicFramePr>
          <p:cNvPr id="2182" name="Object 2181"/>
          <p:cNvGraphicFramePr>
            <a:graphicFrameLocks noChangeAspect="1"/>
          </p:cNvGraphicFramePr>
          <p:nvPr>
            <p:extLst/>
          </p:nvPr>
        </p:nvGraphicFramePr>
        <p:xfrm>
          <a:off x="7174718" y="2071684"/>
          <a:ext cx="685800" cy="161925"/>
        </p:xfrm>
        <a:graphic>
          <a:graphicData uri="http://schemas.openxmlformats.org/presentationml/2006/ole">
            <p:oleObj spid="_x0000_s7176" name="Equation" r:id="rId3" imgW="914400" imgH="216000" progId="Equation.DSMT4">
              <p:embed/>
            </p:oleObj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5528" y="2561000"/>
            <a:ext cx="9637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>
                <a:solidFill>
                  <a:srgbClr val="FF0000"/>
                </a:solidFill>
              </a:rPr>
              <a:t>2. Định lý</a:t>
            </a:r>
          </a:p>
        </p:txBody>
      </p:sp>
      <p:graphicFrame>
        <p:nvGraphicFramePr>
          <p:cNvPr id="88" name="Object 87"/>
          <p:cNvGraphicFramePr>
            <a:graphicFrameLocks noChangeAspect="1"/>
          </p:cNvGraphicFramePr>
          <p:nvPr>
            <p:extLst/>
          </p:nvPr>
        </p:nvGraphicFramePr>
        <p:xfrm>
          <a:off x="2327671" y="2528887"/>
          <a:ext cx="685800" cy="161925"/>
        </p:xfrm>
        <a:graphic>
          <a:graphicData uri="http://schemas.openxmlformats.org/presentationml/2006/ole">
            <p:oleObj spid="_x0000_s7177" name="Equation" r:id="rId4" imgW="914400" imgH="216000" progId="Equation.DSMT4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729" y="2776288"/>
            <a:ext cx="2336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>
                <a:solidFill>
                  <a:srgbClr val="0070C0"/>
                </a:solidFill>
              </a:rPr>
              <a:t>Trong một đường tròn, số đo của góc nội tiếp bằng nửa số đo của cung bị chắn.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683" y="3905948"/>
            <a:ext cx="39697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>
                <a:solidFill>
                  <a:srgbClr val="0070C0"/>
                </a:solidFill>
              </a:rPr>
              <a:t>Trong một đường tròn:</a:t>
            </a:r>
          </a:p>
          <a:p>
            <a:pPr algn="just"/>
            <a:r>
              <a:rPr lang="en-US" sz="1500" b="1">
                <a:solidFill>
                  <a:srgbClr val="FF0000"/>
                </a:solidFill>
              </a:rPr>
              <a:t>a)</a:t>
            </a:r>
            <a:r>
              <a:rPr lang="en-US" sz="1500" b="1">
                <a:solidFill>
                  <a:srgbClr val="0070C0"/>
                </a:solidFill>
              </a:rPr>
              <a:t> Các góc nội tiếp bằng nhau chắn các cung bằng nhau. 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0354" y="3714719"/>
            <a:ext cx="9877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>
                <a:solidFill>
                  <a:srgbClr val="FF0000"/>
                </a:solidFill>
              </a:rPr>
              <a:t>3. Hệ quả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914" y="4590220"/>
            <a:ext cx="39574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>
                <a:solidFill>
                  <a:srgbClr val="FF0000"/>
                </a:solidFill>
              </a:rPr>
              <a:t>b)</a:t>
            </a:r>
            <a:r>
              <a:rPr lang="en-US" sz="1500" b="1">
                <a:solidFill>
                  <a:srgbClr val="0070C0"/>
                </a:solidFill>
              </a:rPr>
              <a:t> Các góc nội tiếp cùng chắn 1 cung hoặc chắn các cung bằng nhau thì bằng nhau.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0914" y="5029185"/>
            <a:ext cx="40302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>
                <a:solidFill>
                  <a:srgbClr val="FF0000"/>
                </a:solidFill>
              </a:rPr>
              <a:t>c)</a:t>
            </a:r>
            <a:r>
              <a:rPr lang="en-US" sz="1500" b="1">
                <a:solidFill>
                  <a:srgbClr val="0070C0"/>
                </a:solidFill>
              </a:rPr>
              <a:t> Góc nội tiếp (nhỏ hơn hoặc bằng 90</a:t>
            </a:r>
            <a:r>
              <a:rPr lang="en-US" sz="1500" b="1" baseline="30000">
                <a:solidFill>
                  <a:srgbClr val="0070C0"/>
                </a:solidFill>
              </a:rPr>
              <a:t>0</a:t>
            </a:r>
            <a:r>
              <a:rPr lang="en-US" sz="1500" b="1">
                <a:solidFill>
                  <a:srgbClr val="0070C0"/>
                </a:solidFill>
              </a:rPr>
              <a:t>) có số đo bằng nửa số đo của góc ở tâm</a:t>
            </a:r>
            <a:r>
              <a:rPr lang="en-US" sz="1500" b="1" baseline="-25000">
                <a:solidFill>
                  <a:srgbClr val="0070C0"/>
                </a:solidFill>
              </a:rPr>
              <a:t> </a:t>
            </a:r>
            <a:r>
              <a:rPr lang="en-US" sz="1500" b="1">
                <a:solidFill>
                  <a:srgbClr val="0070C0"/>
                </a:solidFill>
              </a:rPr>
              <a:t>cùng chắn 1 cung.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0914" y="5548580"/>
            <a:ext cx="41424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>
                <a:solidFill>
                  <a:srgbClr val="FF0000"/>
                </a:solidFill>
              </a:rPr>
              <a:t>d)</a:t>
            </a:r>
            <a:r>
              <a:rPr lang="en-US" sz="1500" b="1">
                <a:solidFill>
                  <a:srgbClr val="0070C0"/>
                </a:solidFill>
              </a:rPr>
              <a:t> Góc nội tiếp chắn nửa đường tròn là góc vuông.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26051" y="3360821"/>
            <a:ext cx="1346885" cy="550371"/>
            <a:chOff x="6817095" y="2751880"/>
            <a:chExt cx="1795846" cy="733828"/>
          </a:xfrm>
        </p:grpSpPr>
        <p:graphicFrame>
          <p:nvGraphicFramePr>
            <p:cNvPr id="65" name="Object 64"/>
            <p:cNvGraphicFramePr>
              <a:graphicFrameLocks noChangeAspect="1"/>
            </p:cNvGraphicFramePr>
            <p:nvPr>
              <p:extLst/>
            </p:nvPr>
          </p:nvGraphicFramePr>
          <p:xfrm>
            <a:off x="6817095" y="2833451"/>
            <a:ext cx="1001713" cy="635000"/>
          </p:xfrm>
          <a:graphic>
            <a:graphicData uri="http://schemas.openxmlformats.org/presentationml/2006/ole">
              <p:oleObj spid="_x0000_s7178" name="Equation" r:id="rId5" imgW="698400" imgH="444240" progId="Equation.DSMT4">
                <p:embed/>
              </p:oleObj>
            </a:graphicData>
          </a:graphic>
        </p:graphicFrame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82279" y="2751880"/>
              <a:ext cx="1030662" cy="733828"/>
            </a:xfrm>
            <a:prstGeom prst="rect">
              <a:avLst/>
            </a:prstGeom>
          </p:spPr>
        </p:pic>
      </p:grpSp>
      <p:sp>
        <p:nvSpPr>
          <p:cNvPr id="34" name="Horizontal Scroll 33"/>
          <p:cNvSpPr/>
          <p:nvPr/>
        </p:nvSpPr>
        <p:spPr>
          <a:xfrm>
            <a:off x="4620407" y="656030"/>
            <a:ext cx="4080680" cy="45005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TẬP ỨNG DỤNG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18434" y="4200525"/>
            <a:ext cx="40826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50" b="1">
                <a:solidFill>
                  <a:srgbClr val="0070C0"/>
                </a:solidFill>
              </a:rPr>
              <a:t>        Một huấn luyện viên cho cầu thủ tập sút bóng vào cầu môn </a:t>
            </a:r>
            <a:r>
              <a:rPr lang="en-US" sz="1650" b="1">
                <a:solidFill>
                  <a:srgbClr val="FF0066"/>
                </a:solidFill>
              </a:rPr>
              <a:t>AB</a:t>
            </a:r>
            <a:r>
              <a:rPr lang="en-US" sz="1650" b="1">
                <a:solidFill>
                  <a:srgbClr val="0070C0"/>
                </a:solidFill>
              </a:rPr>
              <a:t>. Bóng được đặt tại các vị trí </a:t>
            </a:r>
            <a:r>
              <a:rPr lang="en-US" sz="1650" b="1">
                <a:solidFill>
                  <a:srgbClr val="FF0066"/>
                </a:solidFill>
              </a:rPr>
              <a:t>M</a:t>
            </a:r>
            <a:r>
              <a:rPr lang="en-US" sz="1650" b="1" baseline="-25000">
                <a:solidFill>
                  <a:srgbClr val="FF0066"/>
                </a:solidFill>
              </a:rPr>
              <a:t>1</a:t>
            </a:r>
            <a:r>
              <a:rPr lang="en-US" sz="1650" b="1">
                <a:solidFill>
                  <a:srgbClr val="0070C0"/>
                </a:solidFill>
              </a:rPr>
              <a:t>, </a:t>
            </a:r>
            <a:r>
              <a:rPr lang="en-US" sz="1650" b="1">
                <a:solidFill>
                  <a:srgbClr val="FF0066"/>
                </a:solidFill>
              </a:rPr>
              <a:t>M</a:t>
            </a:r>
            <a:r>
              <a:rPr lang="en-US" sz="1650" b="1" baseline="-25000">
                <a:solidFill>
                  <a:srgbClr val="FF0066"/>
                </a:solidFill>
              </a:rPr>
              <a:t>2</a:t>
            </a:r>
            <a:r>
              <a:rPr lang="en-US" sz="1650" b="1">
                <a:solidFill>
                  <a:srgbClr val="0070C0"/>
                </a:solidFill>
              </a:rPr>
              <a:t>, </a:t>
            </a:r>
            <a:r>
              <a:rPr lang="en-US" sz="1650" b="1">
                <a:solidFill>
                  <a:srgbClr val="FF0066"/>
                </a:solidFill>
              </a:rPr>
              <a:t>M</a:t>
            </a:r>
            <a:r>
              <a:rPr lang="en-US" sz="1650" b="1" baseline="-25000">
                <a:solidFill>
                  <a:srgbClr val="FF0066"/>
                </a:solidFill>
              </a:rPr>
              <a:t>3</a:t>
            </a:r>
            <a:r>
              <a:rPr lang="en-US" sz="1650" b="1">
                <a:solidFill>
                  <a:srgbClr val="0070C0"/>
                </a:solidFill>
              </a:rPr>
              <a:t> trên một cung tròn như hình trên. Hãy so sánh các góc </a:t>
            </a:r>
            <a:r>
              <a:rPr lang="en-US" sz="1650" b="1">
                <a:solidFill>
                  <a:srgbClr val="FF0066"/>
                </a:solidFill>
              </a:rPr>
              <a:t>M</a:t>
            </a:r>
            <a:r>
              <a:rPr lang="en-US" sz="1650" b="1" baseline="-25000">
                <a:solidFill>
                  <a:srgbClr val="FF0066"/>
                </a:solidFill>
              </a:rPr>
              <a:t>1</a:t>
            </a:r>
            <a:r>
              <a:rPr lang="en-US" sz="1650" b="1">
                <a:solidFill>
                  <a:srgbClr val="0070C0"/>
                </a:solidFill>
              </a:rPr>
              <a:t>, </a:t>
            </a:r>
            <a:r>
              <a:rPr lang="en-US" sz="1650" b="1">
                <a:solidFill>
                  <a:srgbClr val="FF0066"/>
                </a:solidFill>
              </a:rPr>
              <a:t>M</a:t>
            </a:r>
            <a:r>
              <a:rPr lang="en-US" sz="1650" b="1" baseline="-25000">
                <a:solidFill>
                  <a:srgbClr val="FF0066"/>
                </a:solidFill>
              </a:rPr>
              <a:t>2</a:t>
            </a:r>
            <a:r>
              <a:rPr lang="en-US" sz="1650" b="1">
                <a:solidFill>
                  <a:srgbClr val="0070C0"/>
                </a:solidFill>
              </a:rPr>
              <a:t>, </a:t>
            </a:r>
            <a:r>
              <a:rPr lang="en-US" sz="1650" b="1">
                <a:solidFill>
                  <a:srgbClr val="FF0066"/>
                </a:solidFill>
              </a:rPr>
              <a:t>M</a:t>
            </a:r>
            <a:r>
              <a:rPr lang="en-US" sz="1650" b="1" baseline="-25000">
                <a:solidFill>
                  <a:srgbClr val="FF0066"/>
                </a:solidFill>
              </a:rPr>
              <a:t>3</a:t>
            </a:r>
            <a:r>
              <a:rPr lang="en-US" sz="1650" b="1">
                <a:solidFill>
                  <a:srgbClr val="0070C0"/>
                </a:solidFill>
              </a:rPr>
              <a:t> .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4799" y="2079663"/>
            <a:ext cx="2152123" cy="2162885"/>
          </a:xfrm>
          <a:prstGeom prst="rect">
            <a:avLst/>
          </a:prstGeom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43" r="17047" b="74989"/>
          <a:stretch>
            <a:fillRect/>
          </a:stretch>
        </p:blipFill>
        <p:spPr bwMode="auto">
          <a:xfrm>
            <a:off x="5968612" y="2079663"/>
            <a:ext cx="1621631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57671">
            <a:off x="4925619" y="3067580"/>
            <a:ext cx="1092994" cy="99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5" descr="SOCC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1700" y="3865350"/>
            <a:ext cx="318848" cy="29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2462014" y="2672493"/>
            <a:ext cx="1626395" cy="1521046"/>
            <a:chOff x="3014664" y="2451855"/>
            <a:chExt cx="2168526" cy="2028061"/>
          </a:xfrm>
        </p:grpSpPr>
        <p:grpSp>
          <p:nvGrpSpPr>
            <p:cNvPr id="41" name="Group 77"/>
            <p:cNvGrpSpPr>
              <a:grpSpLocks/>
            </p:cNvGrpSpPr>
            <p:nvPr/>
          </p:nvGrpSpPr>
          <p:grpSpPr bwMode="auto">
            <a:xfrm>
              <a:off x="3014664" y="2470141"/>
              <a:ext cx="2168526" cy="2009775"/>
              <a:chOff x="602" y="1367"/>
              <a:chExt cx="1366" cy="1266"/>
            </a:xfrm>
          </p:grpSpPr>
          <p:sp>
            <p:nvSpPr>
              <p:cNvPr id="44" name="Oval 79"/>
              <p:cNvSpPr>
                <a:spLocks noChangeArrowheads="1"/>
              </p:cNvSpPr>
              <p:nvPr/>
            </p:nvSpPr>
            <p:spPr bwMode="auto">
              <a:xfrm>
                <a:off x="730" y="1367"/>
                <a:ext cx="976" cy="976"/>
              </a:xfrm>
              <a:prstGeom prst="ellipse">
                <a:avLst/>
              </a:prstGeom>
              <a:noFill/>
              <a:ln w="2857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pic>
            <p:nvPicPr>
              <p:cNvPr id="45" name="Picture 80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2" y="1794"/>
                <a:ext cx="102" cy="1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Line 81"/>
              <p:cNvSpPr>
                <a:spLocks noChangeShapeType="1"/>
              </p:cNvSpPr>
              <p:nvPr/>
            </p:nvSpPr>
            <p:spPr bwMode="auto">
              <a:xfrm flipH="1" flipV="1">
                <a:off x="786" y="1606"/>
                <a:ext cx="920" cy="95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" name="Text Box 82"/>
              <p:cNvSpPr txBox="1">
                <a:spLocks noChangeArrowheads="1"/>
              </p:cNvSpPr>
              <p:nvPr/>
            </p:nvSpPr>
            <p:spPr bwMode="auto">
              <a:xfrm>
                <a:off x="1100" y="1629"/>
                <a:ext cx="355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O</a:t>
                </a:r>
                <a:endParaRPr lang="en-US" altLang="en-US" sz="135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8" name="Text Box 83"/>
              <p:cNvSpPr txBox="1">
                <a:spLocks noChangeArrowheads="1"/>
              </p:cNvSpPr>
              <p:nvPr/>
            </p:nvSpPr>
            <p:spPr bwMode="auto">
              <a:xfrm>
                <a:off x="1162" y="2331"/>
                <a:ext cx="355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>
                    <a:solidFill>
                      <a:srgbClr val="FF0000"/>
                    </a:solidFill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49" name="Text Box 84"/>
              <p:cNvSpPr txBox="1">
                <a:spLocks noChangeArrowheads="1"/>
              </p:cNvSpPr>
              <p:nvPr/>
            </p:nvSpPr>
            <p:spPr bwMode="auto">
              <a:xfrm>
                <a:off x="602" y="1443"/>
                <a:ext cx="355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A</a:t>
                </a:r>
                <a:endParaRPr lang="en-US" altLang="en-US" sz="135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" name="Line 85"/>
              <p:cNvSpPr>
                <a:spLocks noChangeShapeType="1"/>
              </p:cNvSpPr>
              <p:nvPr/>
            </p:nvSpPr>
            <p:spPr bwMode="auto">
              <a:xfrm>
                <a:off x="796" y="1604"/>
                <a:ext cx="1172" cy="3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1" name="Arc 86"/>
              <p:cNvSpPr>
                <a:spLocks/>
              </p:cNvSpPr>
              <p:nvPr/>
            </p:nvSpPr>
            <p:spPr bwMode="auto">
              <a:xfrm rot="9982936" flipH="1">
                <a:off x="917" y="1626"/>
                <a:ext cx="111" cy="11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2" name="Line 87"/>
              <p:cNvSpPr>
                <a:spLocks noChangeShapeType="1"/>
              </p:cNvSpPr>
              <p:nvPr/>
            </p:nvSpPr>
            <p:spPr bwMode="auto">
              <a:xfrm flipV="1">
                <a:off x="1201" y="1639"/>
                <a:ext cx="439" cy="19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3" name="Text Box 89"/>
              <p:cNvSpPr txBox="1">
                <a:spLocks noChangeArrowheads="1"/>
              </p:cNvSpPr>
              <p:nvPr/>
            </p:nvSpPr>
            <p:spPr bwMode="auto">
              <a:xfrm>
                <a:off x="1560" y="1400"/>
                <a:ext cx="355" cy="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>
                    <a:solidFill>
                      <a:srgbClr val="FF0000"/>
                    </a:solidFill>
                    <a:latin typeface="Arial" panose="020B0604020202020204" pitchFamily="34" charset="0"/>
                  </a:rPr>
                  <a:t>C</a:t>
                </a:r>
              </a:p>
            </p:txBody>
          </p:sp>
        </p:grpSp>
        <p:sp>
          <p:nvSpPr>
            <p:cNvPr id="42" name="Arc 41"/>
            <p:cNvSpPr/>
            <p:nvPr/>
          </p:nvSpPr>
          <p:spPr>
            <a:xfrm rot="3696089">
              <a:off x="3232499" y="2474715"/>
              <a:ext cx="1554480" cy="1508760"/>
            </a:xfrm>
            <a:prstGeom prst="arc">
              <a:avLst>
                <a:gd name="adj1" fmla="val 16408021"/>
                <a:gd name="adj2" fmla="val 43589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3965686" y="3247501"/>
              <a:ext cx="403116" cy="66531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969285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34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69" y="521390"/>
            <a:ext cx="4226735" cy="63366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46429" y="711683"/>
            <a:ext cx="13180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>
                <a:solidFill>
                  <a:srgbClr val="FF0000"/>
                </a:solidFill>
              </a:rPr>
              <a:t>1. Định nghĩa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354" y="1160063"/>
            <a:ext cx="377018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>
                <a:solidFill>
                  <a:srgbClr val="0070C0"/>
                </a:solidFill>
              </a:rPr>
              <a:t>- </a:t>
            </a:r>
            <a:r>
              <a:rPr lang="en-US" sz="1500" b="1">
                <a:solidFill>
                  <a:srgbClr val="FF0000"/>
                </a:solidFill>
              </a:rPr>
              <a:t>Góc nội tiếp </a:t>
            </a:r>
            <a:r>
              <a:rPr lang="en-US" sz="1500" b="1">
                <a:solidFill>
                  <a:srgbClr val="0070C0"/>
                </a:solidFill>
              </a:rPr>
              <a:t>là góc có đỉnh nằm trên đường tròn và hai cạnh chứa hai dây cung của đường tròn đó.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553" y="1994129"/>
            <a:ext cx="37489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>
                <a:solidFill>
                  <a:srgbClr val="0070C0"/>
                </a:solidFill>
              </a:rPr>
              <a:t>- Cung nằm bên trong góc gọi là </a:t>
            </a:r>
            <a:r>
              <a:rPr lang="en-US" sz="1500" b="1">
                <a:solidFill>
                  <a:srgbClr val="FF0000"/>
                </a:solidFill>
              </a:rPr>
              <a:t>cung bị chắn</a:t>
            </a:r>
            <a:r>
              <a:rPr lang="en-US" sz="1500" b="1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528" y="2561000"/>
            <a:ext cx="9637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>
                <a:solidFill>
                  <a:srgbClr val="FF0000"/>
                </a:solidFill>
              </a:rPr>
              <a:t>2. Định lý</a:t>
            </a:r>
          </a:p>
        </p:txBody>
      </p:sp>
      <p:graphicFrame>
        <p:nvGraphicFramePr>
          <p:cNvPr id="88" name="Object 87"/>
          <p:cNvGraphicFramePr>
            <a:graphicFrameLocks noChangeAspect="1"/>
          </p:cNvGraphicFramePr>
          <p:nvPr>
            <p:extLst/>
          </p:nvPr>
        </p:nvGraphicFramePr>
        <p:xfrm>
          <a:off x="2327671" y="2528887"/>
          <a:ext cx="685800" cy="161925"/>
        </p:xfrm>
        <a:graphic>
          <a:graphicData uri="http://schemas.openxmlformats.org/presentationml/2006/ole">
            <p:oleObj spid="_x0000_s8198" name="Equation" r:id="rId3" imgW="914400" imgH="216000" progId="Equation.DSMT4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729" y="2776288"/>
            <a:ext cx="2336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>
                <a:solidFill>
                  <a:srgbClr val="0070C0"/>
                </a:solidFill>
              </a:rPr>
              <a:t>Trong một đường tròn, số đo của góc nội tiếp bằng nửa số đo của cung bị chắn.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683" y="3905948"/>
            <a:ext cx="39697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>
                <a:solidFill>
                  <a:srgbClr val="0070C0"/>
                </a:solidFill>
              </a:rPr>
              <a:t>Trong một đường tròn:</a:t>
            </a:r>
          </a:p>
          <a:p>
            <a:pPr algn="just"/>
            <a:r>
              <a:rPr lang="en-US" sz="1500" b="1">
                <a:solidFill>
                  <a:srgbClr val="FF0000"/>
                </a:solidFill>
              </a:rPr>
              <a:t>a)</a:t>
            </a:r>
            <a:r>
              <a:rPr lang="en-US" sz="1500" b="1">
                <a:solidFill>
                  <a:srgbClr val="0070C0"/>
                </a:solidFill>
              </a:rPr>
              <a:t> Các góc nội tiếp bằng nhau chắn các cung bằng nhau. 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0354" y="3714719"/>
            <a:ext cx="9877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>
                <a:solidFill>
                  <a:srgbClr val="FF0000"/>
                </a:solidFill>
              </a:rPr>
              <a:t>3. Hệ quả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914" y="4590220"/>
            <a:ext cx="39574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>
                <a:solidFill>
                  <a:srgbClr val="FF0000"/>
                </a:solidFill>
              </a:rPr>
              <a:t>b)</a:t>
            </a:r>
            <a:r>
              <a:rPr lang="en-US" sz="1500" b="1">
                <a:solidFill>
                  <a:srgbClr val="0070C0"/>
                </a:solidFill>
              </a:rPr>
              <a:t> Các góc nội tiếp cùng chắn 1 cung hoặc chắn các cung bằng nhau thì bằng nhau.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0914" y="5029185"/>
            <a:ext cx="40302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>
                <a:solidFill>
                  <a:srgbClr val="FF0000"/>
                </a:solidFill>
              </a:rPr>
              <a:t>c)</a:t>
            </a:r>
            <a:r>
              <a:rPr lang="en-US" sz="1500" b="1">
                <a:solidFill>
                  <a:srgbClr val="0070C0"/>
                </a:solidFill>
              </a:rPr>
              <a:t> Góc nội tiếp (nhỏ hơn hoặc bằng 90</a:t>
            </a:r>
            <a:r>
              <a:rPr lang="en-US" sz="1500" b="1" baseline="30000">
                <a:solidFill>
                  <a:srgbClr val="0070C0"/>
                </a:solidFill>
              </a:rPr>
              <a:t>0</a:t>
            </a:r>
            <a:r>
              <a:rPr lang="en-US" sz="1500" b="1">
                <a:solidFill>
                  <a:srgbClr val="0070C0"/>
                </a:solidFill>
              </a:rPr>
              <a:t>) có số đo bằng nửa số đo của góc ở tâm</a:t>
            </a:r>
            <a:r>
              <a:rPr lang="en-US" sz="1500" b="1" baseline="-25000">
                <a:solidFill>
                  <a:srgbClr val="0070C0"/>
                </a:solidFill>
              </a:rPr>
              <a:t> </a:t>
            </a:r>
            <a:r>
              <a:rPr lang="en-US" sz="1500" b="1">
                <a:solidFill>
                  <a:srgbClr val="0070C0"/>
                </a:solidFill>
              </a:rPr>
              <a:t>cùng chắn 1 cung.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0914" y="5548580"/>
            <a:ext cx="41424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>
                <a:solidFill>
                  <a:srgbClr val="FF0000"/>
                </a:solidFill>
              </a:rPr>
              <a:t>d)</a:t>
            </a:r>
            <a:r>
              <a:rPr lang="en-US" sz="1500" b="1">
                <a:solidFill>
                  <a:srgbClr val="0070C0"/>
                </a:solidFill>
              </a:rPr>
              <a:t> Góc nội tiếp chắn nửa đường tròn là góc vuông.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26051" y="3360821"/>
            <a:ext cx="1346885" cy="550371"/>
            <a:chOff x="6817095" y="2751880"/>
            <a:chExt cx="1795846" cy="733828"/>
          </a:xfrm>
        </p:grpSpPr>
        <p:graphicFrame>
          <p:nvGraphicFramePr>
            <p:cNvPr id="120" name="Object 119"/>
            <p:cNvGraphicFramePr>
              <a:graphicFrameLocks noChangeAspect="1"/>
            </p:cNvGraphicFramePr>
            <p:nvPr>
              <p:extLst/>
            </p:nvPr>
          </p:nvGraphicFramePr>
          <p:xfrm>
            <a:off x="6817095" y="2833451"/>
            <a:ext cx="1001713" cy="635000"/>
          </p:xfrm>
          <a:graphic>
            <a:graphicData uri="http://schemas.openxmlformats.org/presentationml/2006/ole">
              <p:oleObj spid="_x0000_s8199" name="Equation" r:id="rId4" imgW="698400" imgH="444240" progId="Equation.DSMT4">
                <p:embed/>
              </p:oleObj>
            </a:graphicData>
          </a:graphic>
        </p:graphicFrame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82279" y="2751880"/>
              <a:ext cx="1030662" cy="733828"/>
            </a:xfrm>
            <a:prstGeom prst="rect">
              <a:avLst/>
            </a:prstGeom>
          </p:spPr>
        </p:pic>
      </p:grp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1689502" y="2085982"/>
            <a:ext cx="1385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1689502" y="2085982"/>
            <a:ext cx="1385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99" name="Horizontal Scroll 98"/>
          <p:cNvSpPr/>
          <p:nvPr/>
        </p:nvSpPr>
        <p:spPr>
          <a:xfrm>
            <a:off x="4564856" y="1393077"/>
            <a:ext cx="4168379" cy="45005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TẬP ỨNG DỤNG 2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595884" y="1843133"/>
            <a:ext cx="42481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50" b="1">
                <a:solidFill>
                  <a:srgbClr val="0070C0"/>
                </a:solidFill>
              </a:rPr>
              <a:t>        Muốn xác định tâm của một đường tròn mà chỉ dùng êke thì phải làm như thế nào ?</a:t>
            </a:r>
          </a:p>
        </p:txBody>
      </p:sp>
      <p:grpSp>
        <p:nvGrpSpPr>
          <p:cNvPr id="289" name="Group 288"/>
          <p:cNvGrpSpPr>
            <a:grpSpLocks/>
          </p:cNvGrpSpPr>
          <p:nvPr/>
        </p:nvGrpSpPr>
        <p:grpSpPr bwMode="auto">
          <a:xfrm rot="20902049">
            <a:off x="4413970" y="4193694"/>
            <a:ext cx="4219833" cy="481498"/>
            <a:chOff x="703" y="1253"/>
            <a:chExt cx="3492" cy="609"/>
          </a:xfrm>
          <a:solidFill>
            <a:srgbClr val="FFFFFF"/>
          </a:solidFill>
        </p:grpSpPr>
        <p:sp>
          <p:nvSpPr>
            <p:cNvPr id="396" name="Rectangle 395"/>
            <p:cNvSpPr>
              <a:spLocks noChangeArrowheads="1"/>
            </p:cNvSpPr>
            <p:nvPr/>
          </p:nvSpPr>
          <p:spPr bwMode="auto">
            <a:xfrm>
              <a:off x="703" y="1253"/>
              <a:ext cx="3492" cy="589"/>
            </a:xfrm>
            <a:prstGeom prst="rect">
              <a:avLst/>
            </a:prstGeom>
            <a:grpFill/>
            <a:ln w="38100">
              <a:solidFill>
                <a:srgbClr val="0066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397" name="Line 4"/>
            <p:cNvSpPr>
              <a:spLocks noChangeShapeType="1"/>
            </p:cNvSpPr>
            <p:nvPr/>
          </p:nvSpPr>
          <p:spPr bwMode="auto">
            <a:xfrm>
              <a:off x="1020" y="1275"/>
              <a:ext cx="0" cy="227"/>
            </a:xfrm>
            <a:prstGeom prst="line">
              <a:avLst/>
            </a:prstGeom>
            <a:grp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398" name="Line 5"/>
            <p:cNvSpPr>
              <a:spLocks noChangeShapeType="1"/>
            </p:cNvSpPr>
            <p:nvPr/>
          </p:nvSpPr>
          <p:spPr bwMode="auto">
            <a:xfrm>
              <a:off x="1327" y="1269"/>
              <a:ext cx="0" cy="227"/>
            </a:xfrm>
            <a:prstGeom prst="line">
              <a:avLst/>
            </a:prstGeom>
            <a:grp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399" name="Line 6"/>
            <p:cNvSpPr>
              <a:spLocks noChangeShapeType="1"/>
            </p:cNvSpPr>
            <p:nvPr/>
          </p:nvSpPr>
          <p:spPr bwMode="auto">
            <a:xfrm>
              <a:off x="1647" y="1263"/>
              <a:ext cx="0" cy="227"/>
            </a:xfrm>
            <a:prstGeom prst="line">
              <a:avLst/>
            </a:prstGeom>
            <a:grp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400" name="Line 7"/>
            <p:cNvSpPr>
              <a:spLocks noChangeShapeType="1"/>
            </p:cNvSpPr>
            <p:nvPr/>
          </p:nvSpPr>
          <p:spPr bwMode="auto">
            <a:xfrm>
              <a:off x="1965" y="1263"/>
              <a:ext cx="0" cy="227"/>
            </a:xfrm>
            <a:prstGeom prst="line">
              <a:avLst/>
            </a:prstGeom>
            <a:grp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401" name="Line 8"/>
            <p:cNvSpPr>
              <a:spLocks noChangeShapeType="1"/>
            </p:cNvSpPr>
            <p:nvPr/>
          </p:nvSpPr>
          <p:spPr bwMode="auto">
            <a:xfrm>
              <a:off x="2284" y="1269"/>
              <a:ext cx="0" cy="227"/>
            </a:xfrm>
            <a:prstGeom prst="line">
              <a:avLst/>
            </a:prstGeom>
            <a:grp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402" name="Line 9"/>
            <p:cNvSpPr>
              <a:spLocks noChangeShapeType="1"/>
            </p:cNvSpPr>
            <p:nvPr/>
          </p:nvSpPr>
          <p:spPr bwMode="auto">
            <a:xfrm>
              <a:off x="2605" y="1263"/>
              <a:ext cx="0" cy="227"/>
            </a:xfrm>
            <a:prstGeom prst="line">
              <a:avLst/>
            </a:prstGeom>
            <a:grp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403" name="Line 10"/>
            <p:cNvSpPr>
              <a:spLocks noChangeShapeType="1"/>
            </p:cNvSpPr>
            <p:nvPr/>
          </p:nvSpPr>
          <p:spPr bwMode="auto">
            <a:xfrm>
              <a:off x="2926" y="1275"/>
              <a:ext cx="0" cy="227"/>
            </a:xfrm>
            <a:prstGeom prst="line">
              <a:avLst/>
            </a:prstGeom>
            <a:grp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404" name="Line 11"/>
            <p:cNvSpPr>
              <a:spLocks noChangeShapeType="1"/>
            </p:cNvSpPr>
            <p:nvPr/>
          </p:nvSpPr>
          <p:spPr bwMode="auto">
            <a:xfrm>
              <a:off x="3247" y="1269"/>
              <a:ext cx="0" cy="227"/>
            </a:xfrm>
            <a:prstGeom prst="line">
              <a:avLst/>
            </a:prstGeom>
            <a:grp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405" name="Line 12"/>
            <p:cNvSpPr>
              <a:spLocks noChangeShapeType="1"/>
            </p:cNvSpPr>
            <p:nvPr/>
          </p:nvSpPr>
          <p:spPr bwMode="auto">
            <a:xfrm>
              <a:off x="3563" y="1274"/>
              <a:ext cx="0" cy="227"/>
            </a:xfrm>
            <a:prstGeom prst="line">
              <a:avLst/>
            </a:prstGeom>
            <a:grp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406" name="Line 13"/>
            <p:cNvSpPr>
              <a:spLocks noChangeShapeType="1"/>
            </p:cNvSpPr>
            <p:nvPr/>
          </p:nvSpPr>
          <p:spPr bwMode="auto">
            <a:xfrm>
              <a:off x="3880" y="1269"/>
              <a:ext cx="0" cy="227"/>
            </a:xfrm>
            <a:prstGeom prst="line">
              <a:avLst/>
            </a:prstGeom>
            <a:grp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407" name="Text Box 14"/>
            <p:cNvSpPr txBox="1">
              <a:spLocks noChangeArrowheads="1"/>
            </p:cNvSpPr>
            <p:nvPr/>
          </p:nvSpPr>
          <p:spPr bwMode="auto">
            <a:xfrm>
              <a:off x="3447" y="1437"/>
              <a:ext cx="273" cy="409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5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9</a:t>
              </a:r>
            </a:p>
          </p:txBody>
        </p:sp>
        <p:sp>
          <p:nvSpPr>
            <p:cNvPr id="408" name="Text Box 15"/>
            <p:cNvSpPr txBox="1">
              <a:spLocks noChangeArrowheads="1"/>
            </p:cNvSpPr>
            <p:nvPr/>
          </p:nvSpPr>
          <p:spPr bwMode="auto">
            <a:xfrm>
              <a:off x="892" y="1452"/>
              <a:ext cx="215" cy="409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5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09" name="Text Box 16"/>
            <p:cNvSpPr txBox="1">
              <a:spLocks noChangeArrowheads="1"/>
            </p:cNvSpPr>
            <p:nvPr/>
          </p:nvSpPr>
          <p:spPr bwMode="auto">
            <a:xfrm>
              <a:off x="1197" y="1448"/>
              <a:ext cx="273" cy="409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5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10" name="Text Box 17"/>
            <p:cNvSpPr txBox="1">
              <a:spLocks noChangeArrowheads="1"/>
            </p:cNvSpPr>
            <p:nvPr/>
          </p:nvSpPr>
          <p:spPr bwMode="auto">
            <a:xfrm>
              <a:off x="1524" y="1447"/>
              <a:ext cx="273" cy="409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5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411" name="Text Box 18"/>
            <p:cNvSpPr txBox="1">
              <a:spLocks noChangeArrowheads="1"/>
            </p:cNvSpPr>
            <p:nvPr/>
          </p:nvSpPr>
          <p:spPr bwMode="auto">
            <a:xfrm>
              <a:off x="1831" y="1453"/>
              <a:ext cx="273" cy="409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5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412" name="Text Box 19"/>
            <p:cNvSpPr txBox="1">
              <a:spLocks noChangeArrowheads="1"/>
            </p:cNvSpPr>
            <p:nvPr/>
          </p:nvSpPr>
          <p:spPr bwMode="auto">
            <a:xfrm>
              <a:off x="2166" y="1451"/>
              <a:ext cx="272" cy="409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5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413" name="Text Box 20"/>
            <p:cNvSpPr txBox="1">
              <a:spLocks noChangeArrowheads="1"/>
            </p:cNvSpPr>
            <p:nvPr/>
          </p:nvSpPr>
          <p:spPr bwMode="auto">
            <a:xfrm>
              <a:off x="2479" y="1443"/>
              <a:ext cx="271" cy="409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5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414" name="Text Box 21"/>
            <p:cNvSpPr txBox="1">
              <a:spLocks noChangeArrowheads="1"/>
            </p:cNvSpPr>
            <p:nvPr/>
          </p:nvSpPr>
          <p:spPr bwMode="auto">
            <a:xfrm>
              <a:off x="2796" y="1447"/>
              <a:ext cx="273" cy="409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5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7</a:t>
              </a:r>
            </a:p>
          </p:txBody>
        </p:sp>
        <p:sp>
          <p:nvSpPr>
            <p:cNvPr id="415" name="Text Box 22"/>
            <p:cNvSpPr txBox="1">
              <a:spLocks noChangeArrowheads="1"/>
            </p:cNvSpPr>
            <p:nvPr/>
          </p:nvSpPr>
          <p:spPr bwMode="auto">
            <a:xfrm>
              <a:off x="3125" y="1432"/>
              <a:ext cx="273" cy="409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5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416" name="Text Box 23"/>
            <p:cNvSpPr txBox="1">
              <a:spLocks noChangeArrowheads="1"/>
            </p:cNvSpPr>
            <p:nvPr/>
          </p:nvSpPr>
          <p:spPr bwMode="auto">
            <a:xfrm>
              <a:off x="3710" y="1435"/>
              <a:ext cx="408" cy="409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5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10</a:t>
              </a:r>
            </a:p>
          </p:txBody>
        </p:sp>
        <p:grpSp>
          <p:nvGrpSpPr>
            <p:cNvPr id="417" name="Group 416"/>
            <p:cNvGrpSpPr>
              <a:grpSpLocks/>
            </p:cNvGrpSpPr>
            <p:nvPr/>
          </p:nvGrpSpPr>
          <p:grpSpPr bwMode="auto">
            <a:xfrm>
              <a:off x="760" y="1275"/>
              <a:ext cx="206" cy="114"/>
              <a:chOff x="760" y="1263"/>
              <a:chExt cx="206" cy="114"/>
            </a:xfrm>
            <a:grpFill/>
          </p:grpSpPr>
          <p:sp>
            <p:nvSpPr>
              <p:cNvPr id="478" name="Line 25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479" name="Line 26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480" name="Line 27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481" name="Line 28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482" name="Line 29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</p:grpSp>
        <p:grpSp>
          <p:nvGrpSpPr>
            <p:cNvPr id="418" name="Group 417"/>
            <p:cNvGrpSpPr>
              <a:grpSpLocks/>
            </p:cNvGrpSpPr>
            <p:nvPr/>
          </p:nvGrpSpPr>
          <p:grpSpPr bwMode="auto">
            <a:xfrm>
              <a:off x="1066" y="1275"/>
              <a:ext cx="206" cy="114"/>
              <a:chOff x="760" y="1263"/>
              <a:chExt cx="206" cy="114"/>
            </a:xfrm>
            <a:grpFill/>
          </p:grpSpPr>
          <p:sp>
            <p:nvSpPr>
              <p:cNvPr id="473" name="Line 31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474" name="Line 32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475" name="Line 33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476" name="Line 34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477" name="Line 35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</p:grpSp>
        <p:grpSp>
          <p:nvGrpSpPr>
            <p:cNvPr id="419" name="Group 418"/>
            <p:cNvGrpSpPr>
              <a:grpSpLocks/>
            </p:cNvGrpSpPr>
            <p:nvPr/>
          </p:nvGrpSpPr>
          <p:grpSpPr bwMode="auto">
            <a:xfrm>
              <a:off x="1383" y="1275"/>
              <a:ext cx="206" cy="114"/>
              <a:chOff x="760" y="1263"/>
              <a:chExt cx="206" cy="114"/>
            </a:xfrm>
            <a:grpFill/>
          </p:grpSpPr>
          <p:sp>
            <p:nvSpPr>
              <p:cNvPr id="468" name="Line 37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469" name="Line 38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470" name="Line 39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471" name="Line 40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472" name="Line 41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</p:grpSp>
        <p:grpSp>
          <p:nvGrpSpPr>
            <p:cNvPr id="420" name="Group 419"/>
            <p:cNvGrpSpPr>
              <a:grpSpLocks/>
            </p:cNvGrpSpPr>
            <p:nvPr/>
          </p:nvGrpSpPr>
          <p:grpSpPr bwMode="auto">
            <a:xfrm>
              <a:off x="1701" y="1275"/>
              <a:ext cx="206" cy="114"/>
              <a:chOff x="760" y="1263"/>
              <a:chExt cx="206" cy="114"/>
            </a:xfrm>
            <a:grpFill/>
          </p:grpSpPr>
          <p:sp>
            <p:nvSpPr>
              <p:cNvPr id="463" name="Line 43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464" name="Line 44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465" name="Line 45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466" name="Line 46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467" name="Line 47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</p:grpSp>
        <p:grpSp>
          <p:nvGrpSpPr>
            <p:cNvPr id="421" name="Group 420"/>
            <p:cNvGrpSpPr>
              <a:grpSpLocks/>
            </p:cNvGrpSpPr>
            <p:nvPr/>
          </p:nvGrpSpPr>
          <p:grpSpPr bwMode="auto">
            <a:xfrm>
              <a:off x="2018" y="1275"/>
              <a:ext cx="206" cy="114"/>
              <a:chOff x="760" y="1263"/>
              <a:chExt cx="206" cy="114"/>
            </a:xfrm>
            <a:grpFill/>
          </p:grpSpPr>
          <p:sp>
            <p:nvSpPr>
              <p:cNvPr id="458" name="Line 49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459" name="Line 50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460" name="Line 51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461" name="Line 52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462" name="Line 53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</p:grpSp>
        <p:grpSp>
          <p:nvGrpSpPr>
            <p:cNvPr id="422" name="Group 421"/>
            <p:cNvGrpSpPr>
              <a:grpSpLocks/>
            </p:cNvGrpSpPr>
            <p:nvPr/>
          </p:nvGrpSpPr>
          <p:grpSpPr bwMode="auto">
            <a:xfrm>
              <a:off x="2336" y="1275"/>
              <a:ext cx="206" cy="114"/>
              <a:chOff x="760" y="1263"/>
              <a:chExt cx="206" cy="114"/>
            </a:xfrm>
            <a:grpFill/>
          </p:grpSpPr>
          <p:sp>
            <p:nvSpPr>
              <p:cNvPr id="453" name="Line 55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454" name="Line 56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455" name="Line 57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456" name="Line 58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457" name="Line 59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</p:grpSp>
        <p:grpSp>
          <p:nvGrpSpPr>
            <p:cNvPr id="423" name="Group 422"/>
            <p:cNvGrpSpPr>
              <a:grpSpLocks/>
            </p:cNvGrpSpPr>
            <p:nvPr/>
          </p:nvGrpSpPr>
          <p:grpSpPr bwMode="auto">
            <a:xfrm>
              <a:off x="2659" y="1275"/>
              <a:ext cx="206" cy="114"/>
              <a:chOff x="760" y="1263"/>
              <a:chExt cx="206" cy="114"/>
            </a:xfrm>
            <a:grpFill/>
          </p:grpSpPr>
          <p:sp>
            <p:nvSpPr>
              <p:cNvPr id="448" name="Line 61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449" name="Line 62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450" name="Line 63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451" name="Line 64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452" name="Line 65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</p:grpSp>
        <p:grpSp>
          <p:nvGrpSpPr>
            <p:cNvPr id="424" name="Group 423"/>
            <p:cNvGrpSpPr>
              <a:grpSpLocks/>
            </p:cNvGrpSpPr>
            <p:nvPr/>
          </p:nvGrpSpPr>
          <p:grpSpPr bwMode="auto">
            <a:xfrm>
              <a:off x="2981" y="1275"/>
              <a:ext cx="206" cy="114"/>
              <a:chOff x="760" y="1263"/>
              <a:chExt cx="206" cy="114"/>
            </a:xfrm>
            <a:grpFill/>
          </p:grpSpPr>
          <p:sp>
            <p:nvSpPr>
              <p:cNvPr id="443" name="Line 67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444" name="Line 68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445" name="Line 69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446" name="Line 70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447" name="Line 71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</p:grpSp>
        <p:grpSp>
          <p:nvGrpSpPr>
            <p:cNvPr id="425" name="Group 424"/>
            <p:cNvGrpSpPr>
              <a:grpSpLocks/>
            </p:cNvGrpSpPr>
            <p:nvPr/>
          </p:nvGrpSpPr>
          <p:grpSpPr bwMode="auto">
            <a:xfrm>
              <a:off x="3300" y="1275"/>
              <a:ext cx="206" cy="114"/>
              <a:chOff x="760" y="1263"/>
              <a:chExt cx="206" cy="114"/>
            </a:xfrm>
            <a:grpFill/>
          </p:grpSpPr>
          <p:sp>
            <p:nvSpPr>
              <p:cNvPr id="438" name="Line 73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439" name="Line 74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440" name="Line 75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441" name="Line 76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442" name="Line 77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</p:grpSp>
        <p:grpSp>
          <p:nvGrpSpPr>
            <p:cNvPr id="426" name="Group 425"/>
            <p:cNvGrpSpPr>
              <a:grpSpLocks/>
            </p:cNvGrpSpPr>
            <p:nvPr/>
          </p:nvGrpSpPr>
          <p:grpSpPr bwMode="auto">
            <a:xfrm>
              <a:off x="3622" y="1275"/>
              <a:ext cx="206" cy="114"/>
              <a:chOff x="760" y="1263"/>
              <a:chExt cx="206" cy="114"/>
            </a:xfrm>
            <a:grpFill/>
          </p:grpSpPr>
          <p:sp>
            <p:nvSpPr>
              <p:cNvPr id="433" name="Line 79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434" name="Line 80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435" name="Line 81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436" name="Line 82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437" name="Line 83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</p:grpSp>
        <p:grpSp>
          <p:nvGrpSpPr>
            <p:cNvPr id="427" name="Group 426"/>
            <p:cNvGrpSpPr>
              <a:grpSpLocks/>
            </p:cNvGrpSpPr>
            <p:nvPr/>
          </p:nvGrpSpPr>
          <p:grpSpPr bwMode="auto">
            <a:xfrm>
              <a:off x="3928" y="1275"/>
              <a:ext cx="206" cy="114"/>
              <a:chOff x="760" y="1263"/>
              <a:chExt cx="206" cy="114"/>
            </a:xfrm>
            <a:grpFill/>
          </p:grpSpPr>
          <p:sp>
            <p:nvSpPr>
              <p:cNvPr id="428" name="Line 85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429" name="Line 86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430" name="Line 87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431" name="Line 88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432" name="Line 89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</p:grpSp>
      </p:grpSp>
      <p:sp>
        <p:nvSpPr>
          <p:cNvPr id="290" name="Oval 289"/>
          <p:cNvSpPr>
            <a:spLocks noChangeArrowheads="1"/>
          </p:cNvSpPr>
          <p:nvPr/>
        </p:nvSpPr>
        <p:spPr bwMode="auto">
          <a:xfrm>
            <a:off x="5407946" y="3063410"/>
            <a:ext cx="2228850" cy="22288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9pPr>
          </a:lstStyle>
          <a:p>
            <a:endParaRPr lang="en-US" sz="1350"/>
          </a:p>
        </p:txBody>
      </p:sp>
      <p:sp>
        <p:nvSpPr>
          <p:cNvPr id="291" name="Oval 290"/>
          <p:cNvSpPr>
            <a:spLocks noChangeArrowheads="1"/>
          </p:cNvSpPr>
          <p:nvPr/>
        </p:nvSpPr>
        <p:spPr bwMode="auto">
          <a:xfrm>
            <a:off x="5665006" y="3373637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9pPr>
          </a:lstStyle>
          <a:p>
            <a:endParaRPr lang="en-US" sz="1350"/>
          </a:p>
        </p:txBody>
      </p:sp>
      <p:sp>
        <p:nvSpPr>
          <p:cNvPr id="292" name="Oval 291"/>
          <p:cNvSpPr>
            <a:spLocks noChangeArrowheads="1"/>
          </p:cNvSpPr>
          <p:nvPr/>
        </p:nvSpPr>
        <p:spPr bwMode="auto">
          <a:xfrm>
            <a:off x="7315211" y="4909542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9pPr>
          </a:lstStyle>
          <a:p>
            <a:endParaRPr lang="en-US" sz="1350"/>
          </a:p>
        </p:txBody>
      </p:sp>
      <p:sp>
        <p:nvSpPr>
          <p:cNvPr id="293" name="Rectangle 292"/>
          <p:cNvSpPr>
            <a:spLocks noChangeArrowheads="1"/>
          </p:cNvSpPr>
          <p:nvPr/>
        </p:nvSpPr>
        <p:spPr bwMode="auto">
          <a:xfrm>
            <a:off x="4910405" y="2555073"/>
            <a:ext cx="95410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66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</a:t>
            </a:r>
          </a:p>
        </p:txBody>
      </p:sp>
      <p:sp>
        <p:nvSpPr>
          <p:cNvPr id="294" name="Rectangle 293"/>
          <p:cNvSpPr>
            <a:spLocks noChangeArrowheads="1"/>
          </p:cNvSpPr>
          <p:nvPr/>
        </p:nvSpPr>
        <p:spPr bwMode="auto">
          <a:xfrm>
            <a:off x="4653754" y="3563204"/>
            <a:ext cx="95410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66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</a:t>
            </a:r>
          </a:p>
        </p:txBody>
      </p:sp>
      <p:grpSp>
        <p:nvGrpSpPr>
          <p:cNvPr id="295" name="Group 294"/>
          <p:cNvGrpSpPr>
            <a:grpSpLocks/>
          </p:cNvGrpSpPr>
          <p:nvPr/>
        </p:nvGrpSpPr>
        <p:grpSpPr bwMode="auto">
          <a:xfrm rot="18534183">
            <a:off x="5490317" y="3102867"/>
            <a:ext cx="2095619" cy="1699504"/>
            <a:chOff x="2736" y="1344"/>
            <a:chExt cx="2496" cy="1920"/>
          </a:xfrm>
        </p:grpSpPr>
        <p:sp>
          <p:nvSpPr>
            <p:cNvPr id="394" name="AutoShape 99"/>
            <p:cNvSpPr>
              <a:spLocks noChangeArrowheads="1"/>
            </p:cNvSpPr>
            <p:nvPr/>
          </p:nvSpPr>
          <p:spPr bwMode="auto">
            <a:xfrm>
              <a:off x="2736" y="1344"/>
              <a:ext cx="2496" cy="1920"/>
            </a:xfrm>
            <a:prstGeom prst="rtTriangle">
              <a:avLst/>
            </a:prstGeom>
            <a:noFill/>
            <a:ln w="28575">
              <a:solidFill>
                <a:srgbClr val="66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395" name="AutoShape 100"/>
            <p:cNvSpPr>
              <a:spLocks noChangeArrowheads="1"/>
            </p:cNvSpPr>
            <p:nvPr/>
          </p:nvSpPr>
          <p:spPr bwMode="auto">
            <a:xfrm>
              <a:off x="3024" y="1872"/>
              <a:ext cx="1440" cy="1152"/>
            </a:xfrm>
            <a:prstGeom prst="rtTriangle">
              <a:avLst/>
            </a:prstGeom>
            <a:noFill/>
            <a:ln w="28575">
              <a:solidFill>
                <a:srgbClr val="66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</p:grpSp>
      <p:sp>
        <p:nvSpPr>
          <p:cNvPr id="296" name="Oval 295"/>
          <p:cNvSpPr>
            <a:spLocks noChangeArrowheads="1"/>
          </p:cNvSpPr>
          <p:nvPr/>
        </p:nvSpPr>
        <p:spPr bwMode="auto">
          <a:xfrm>
            <a:off x="7573324" y="3918552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9pPr>
          </a:lstStyle>
          <a:p>
            <a:endParaRPr lang="en-US" sz="1350"/>
          </a:p>
        </p:txBody>
      </p:sp>
      <p:sp>
        <p:nvSpPr>
          <p:cNvPr id="297" name="Oval 296"/>
          <p:cNvSpPr>
            <a:spLocks noChangeArrowheads="1"/>
          </p:cNvSpPr>
          <p:nvPr/>
        </p:nvSpPr>
        <p:spPr bwMode="auto">
          <a:xfrm>
            <a:off x="5391551" y="4365447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9pPr>
          </a:lstStyle>
          <a:p>
            <a:endParaRPr lang="en-US" sz="1350"/>
          </a:p>
        </p:txBody>
      </p:sp>
      <p:sp>
        <p:nvSpPr>
          <p:cNvPr id="298" name="Rectangle 297"/>
          <p:cNvSpPr>
            <a:spLocks noChangeArrowheads="1"/>
          </p:cNvSpPr>
          <p:nvPr/>
        </p:nvSpPr>
        <p:spPr bwMode="auto">
          <a:xfrm>
            <a:off x="6808598" y="3085308"/>
            <a:ext cx="85248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66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</a:t>
            </a:r>
          </a:p>
        </p:txBody>
      </p:sp>
      <p:sp>
        <p:nvSpPr>
          <p:cNvPr id="300" name="Rectangle 299"/>
          <p:cNvSpPr>
            <a:spLocks noChangeArrowheads="1"/>
          </p:cNvSpPr>
          <p:nvPr/>
        </p:nvSpPr>
        <p:spPr bwMode="auto">
          <a:xfrm>
            <a:off x="6557849" y="4083519"/>
            <a:ext cx="95410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66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</a:t>
            </a:r>
          </a:p>
        </p:txBody>
      </p:sp>
      <p:sp>
        <p:nvSpPr>
          <p:cNvPr id="302" name="Line 107"/>
          <p:cNvSpPr>
            <a:spLocks noChangeShapeType="1"/>
          </p:cNvSpPr>
          <p:nvPr/>
        </p:nvSpPr>
        <p:spPr bwMode="auto">
          <a:xfrm flipH="1" flipV="1">
            <a:off x="5288212" y="3051996"/>
            <a:ext cx="2749823" cy="2522209"/>
          </a:xfrm>
          <a:prstGeom prst="line">
            <a:avLst/>
          </a:prstGeom>
          <a:noFill/>
          <a:ln w="38100">
            <a:solidFill>
              <a:srgbClr val="66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9pPr>
          </a:lstStyle>
          <a:p>
            <a:endParaRPr lang="en-US" sz="1350"/>
          </a:p>
        </p:txBody>
      </p:sp>
      <p:grpSp>
        <p:nvGrpSpPr>
          <p:cNvPr id="303" name="Group 302"/>
          <p:cNvGrpSpPr>
            <a:grpSpLocks/>
          </p:cNvGrpSpPr>
          <p:nvPr/>
        </p:nvGrpSpPr>
        <p:grpSpPr bwMode="auto">
          <a:xfrm rot="2572540">
            <a:off x="4551655" y="4374920"/>
            <a:ext cx="4127897" cy="414389"/>
            <a:chOff x="703" y="1253"/>
            <a:chExt cx="3492" cy="662"/>
          </a:xfrm>
          <a:solidFill>
            <a:srgbClr val="FFFFFF"/>
          </a:solidFill>
        </p:grpSpPr>
        <p:sp>
          <p:nvSpPr>
            <p:cNvPr id="307" name="Rectangle 306"/>
            <p:cNvSpPr>
              <a:spLocks noChangeArrowheads="1"/>
            </p:cNvSpPr>
            <p:nvPr/>
          </p:nvSpPr>
          <p:spPr bwMode="auto">
            <a:xfrm>
              <a:off x="703" y="1253"/>
              <a:ext cx="3492" cy="589"/>
            </a:xfrm>
            <a:prstGeom prst="rect">
              <a:avLst/>
            </a:prstGeom>
            <a:grpFill/>
            <a:ln w="38100">
              <a:solidFill>
                <a:srgbClr val="0066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308" name="Line 110"/>
            <p:cNvSpPr>
              <a:spLocks noChangeShapeType="1"/>
            </p:cNvSpPr>
            <p:nvPr/>
          </p:nvSpPr>
          <p:spPr bwMode="auto">
            <a:xfrm>
              <a:off x="1020" y="1275"/>
              <a:ext cx="0" cy="227"/>
            </a:xfrm>
            <a:prstGeom prst="line">
              <a:avLst/>
            </a:prstGeom>
            <a:grp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309" name="Line 111"/>
            <p:cNvSpPr>
              <a:spLocks noChangeShapeType="1"/>
            </p:cNvSpPr>
            <p:nvPr/>
          </p:nvSpPr>
          <p:spPr bwMode="auto">
            <a:xfrm>
              <a:off x="1327" y="1269"/>
              <a:ext cx="0" cy="227"/>
            </a:xfrm>
            <a:prstGeom prst="line">
              <a:avLst/>
            </a:prstGeom>
            <a:grp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310" name="Line 112"/>
            <p:cNvSpPr>
              <a:spLocks noChangeShapeType="1"/>
            </p:cNvSpPr>
            <p:nvPr/>
          </p:nvSpPr>
          <p:spPr bwMode="auto">
            <a:xfrm>
              <a:off x="1647" y="1263"/>
              <a:ext cx="0" cy="227"/>
            </a:xfrm>
            <a:prstGeom prst="line">
              <a:avLst/>
            </a:prstGeom>
            <a:grp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311" name="Line 113"/>
            <p:cNvSpPr>
              <a:spLocks noChangeShapeType="1"/>
            </p:cNvSpPr>
            <p:nvPr/>
          </p:nvSpPr>
          <p:spPr bwMode="auto">
            <a:xfrm>
              <a:off x="1965" y="1263"/>
              <a:ext cx="0" cy="227"/>
            </a:xfrm>
            <a:prstGeom prst="line">
              <a:avLst/>
            </a:prstGeom>
            <a:grp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312" name="Line 114"/>
            <p:cNvSpPr>
              <a:spLocks noChangeShapeType="1"/>
            </p:cNvSpPr>
            <p:nvPr/>
          </p:nvSpPr>
          <p:spPr bwMode="auto">
            <a:xfrm>
              <a:off x="2284" y="1269"/>
              <a:ext cx="0" cy="227"/>
            </a:xfrm>
            <a:prstGeom prst="line">
              <a:avLst/>
            </a:prstGeom>
            <a:grp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313" name="Line 115"/>
            <p:cNvSpPr>
              <a:spLocks noChangeShapeType="1"/>
            </p:cNvSpPr>
            <p:nvPr/>
          </p:nvSpPr>
          <p:spPr bwMode="auto">
            <a:xfrm>
              <a:off x="2605" y="1263"/>
              <a:ext cx="0" cy="227"/>
            </a:xfrm>
            <a:prstGeom prst="line">
              <a:avLst/>
            </a:prstGeom>
            <a:grp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314" name="Line 116"/>
            <p:cNvSpPr>
              <a:spLocks noChangeShapeType="1"/>
            </p:cNvSpPr>
            <p:nvPr/>
          </p:nvSpPr>
          <p:spPr bwMode="auto">
            <a:xfrm>
              <a:off x="2926" y="1275"/>
              <a:ext cx="0" cy="227"/>
            </a:xfrm>
            <a:prstGeom prst="line">
              <a:avLst/>
            </a:prstGeom>
            <a:grp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315" name="Line 117"/>
            <p:cNvSpPr>
              <a:spLocks noChangeShapeType="1"/>
            </p:cNvSpPr>
            <p:nvPr/>
          </p:nvSpPr>
          <p:spPr bwMode="auto">
            <a:xfrm>
              <a:off x="3247" y="1269"/>
              <a:ext cx="0" cy="227"/>
            </a:xfrm>
            <a:prstGeom prst="line">
              <a:avLst/>
            </a:prstGeom>
            <a:grp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316" name="Line 118"/>
            <p:cNvSpPr>
              <a:spLocks noChangeShapeType="1"/>
            </p:cNvSpPr>
            <p:nvPr/>
          </p:nvSpPr>
          <p:spPr bwMode="auto">
            <a:xfrm>
              <a:off x="3563" y="1274"/>
              <a:ext cx="0" cy="227"/>
            </a:xfrm>
            <a:prstGeom prst="line">
              <a:avLst/>
            </a:prstGeom>
            <a:grp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317" name="Line 119"/>
            <p:cNvSpPr>
              <a:spLocks noChangeShapeType="1"/>
            </p:cNvSpPr>
            <p:nvPr/>
          </p:nvSpPr>
          <p:spPr bwMode="auto">
            <a:xfrm>
              <a:off x="3880" y="1269"/>
              <a:ext cx="0" cy="227"/>
            </a:xfrm>
            <a:prstGeom prst="line">
              <a:avLst/>
            </a:prstGeom>
            <a:grpFill/>
            <a:ln w="19050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318" name="Text Box 120"/>
            <p:cNvSpPr txBox="1">
              <a:spLocks noChangeArrowheads="1"/>
            </p:cNvSpPr>
            <p:nvPr/>
          </p:nvSpPr>
          <p:spPr bwMode="auto">
            <a:xfrm>
              <a:off x="3447" y="1383"/>
              <a:ext cx="273" cy="516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5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9</a:t>
              </a:r>
            </a:p>
          </p:txBody>
        </p:sp>
        <p:sp>
          <p:nvSpPr>
            <p:cNvPr id="319" name="Text Box 121"/>
            <p:cNvSpPr txBox="1">
              <a:spLocks noChangeArrowheads="1"/>
            </p:cNvSpPr>
            <p:nvPr/>
          </p:nvSpPr>
          <p:spPr bwMode="auto">
            <a:xfrm>
              <a:off x="892" y="1397"/>
              <a:ext cx="215" cy="516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5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20" name="Text Box 122"/>
            <p:cNvSpPr txBox="1">
              <a:spLocks noChangeArrowheads="1"/>
            </p:cNvSpPr>
            <p:nvPr/>
          </p:nvSpPr>
          <p:spPr bwMode="auto">
            <a:xfrm>
              <a:off x="1197" y="1394"/>
              <a:ext cx="273" cy="516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5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21" name="Text Box 123"/>
            <p:cNvSpPr txBox="1">
              <a:spLocks noChangeArrowheads="1"/>
            </p:cNvSpPr>
            <p:nvPr/>
          </p:nvSpPr>
          <p:spPr bwMode="auto">
            <a:xfrm>
              <a:off x="1524" y="1393"/>
              <a:ext cx="273" cy="516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5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322" name="Text Box 124"/>
            <p:cNvSpPr txBox="1">
              <a:spLocks noChangeArrowheads="1"/>
            </p:cNvSpPr>
            <p:nvPr/>
          </p:nvSpPr>
          <p:spPr bwMode="auto">
            <a:xfrm>
              <a:off x="1831" y="1399"/>
              <a:ext cx="273" cy="516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5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323" name="Text Box 125"/>
            <p:cNvSpPr txBox="1">
              <a:spLocks noChangeArrowheads="1"/>
            </p:cNvSpPr>
            <p:nvPr/>
          </p:nvSpPr>
          <p:spPr bwMode="auto">
            <a:xfrm>
              <a:off x="2166" y="1397"/>
              <a:ext cx="272" cy="516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5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324" name="Text Box 126"/>
            <p:cNvSpPr txBox="1">
              <a:spLocks noChangeArrowheads="1"/>
            </p:cNvSpPr>
            <p:nvPr/>
          </p:nvSpPr>
          <p:spPr bwMode="auto">
            <a:xfrm>
              <a:off x="2479" y="1388"/>
              <a:ext cx="271" cy="516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5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325" name="Text Box 127"/>
            <p:cNvSpPr txBox="1">
              <a:spLocks noChangeArrowheads="1"/>
            </p:cNvSpPr>
            <p:nvPr/>
          </p:nvSpPr>
          <p:spPr bwMode="auto">
            <a:xfrm>
              <a:off x="2796" y="1393"/>
              <a:ext cx="273" cy="516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5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7</a:t>
              </a:r>
            </a:p>
          </p:txBody>
        </p:sp>
        <p:sp>
          <p:nvSpPr>
            <p:cNvPr id="326" name="Text Box 128"/>
            <p:cNvSpPr txBox="1">
              <a:spLocks noChangeArrowheads="1"/>
            </p:cNvSpPr>
            <p:nvPr/>
          </p:nvSpPr>
          <p:spPr bwMode="auto">
            <a:xfrm>
              <a:off x="3125" y="1378"/>
              <a:ext cx="273" cy="516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5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327" name="Text Box 129"/>
            <p:cNvSpPr txBox="1">
              <a:spLocks noChangeArrowheads="1"/>
            </p:cNvSpPr>
            <p:nvPr/>
          </p:nvSpPr>
          <p:spPr bwMode="auto">
            <a:xfrm>
              <a:off x="3710" y="1381"/>
              <a:ext cx="408" cy="516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5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10</a:t>
              </a:r>
            </a:p>
          </p:txBody>
        </p:sp>
        <p:grpSp>
          <p:nvGrpSpPr>
            <p:cNvPr id="328" name="Group 327"/>
            <p:cNvGrpSpPr>
              <a:grpSpLocks/>
            </p:cNvGrpSpPr>
            <p:nvPr/>
          </p:nvGrpSpPr>
          <p:grpSpPr bwMode="auto">
            <a:xfrm>
              <a:off x="760" y="1275"/>
              <a:ext cx="206" cy="114"/>
              <a:chOff x="760" y="1263"/>
              <a:chExt cx="206" cy="114"/>
            </a:xfrm>
            <a:grpFill/>
          </p:grpSpPr>
          <p:sp>
            <p:nvSpPr>
              <p:cNvPr id="389" name="Line 131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390" name="Line 132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391" name="Line 133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392" name="Line 134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393" name="Line 135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</p:grpSp>
        <p:grpSp>
          <p:nvGrpSpPr>
            <p:cNvPr id="329" name="Group 328"/>
            <p:cNvGrpSpPr>
              <a:grpSpLocks/>
            </p:cNvGrpSpPr>
            <p:nvPr/>
          </p:nvGrpSpPr>
          <p:grpSpPr bwMode="auto">
            <a:xfrm>
              <a:off x="1066" y="1275"/>
              <a:ext cx="206" cy="114"/>
              <a:chOff x="760" y="1263"/>
              <a:chExt cx="206" cy="114"/>
            </a:xfrm>
            <a:grpFill/>
          </p:grpSpPr>
          <p:sp>
            <p:nvSpPr>
              <p:cNvPr id="384" name="Line 137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385" name="Line 138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386" name="Line 139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387" name="Line 140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388" name="Line 141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</p:grpSp>
        <p:grpSp>
          <p:nvGrpSpPr>
            <p:cNvPr id="330" name="Group 329"/>
            <p:cNvGrpSpPr>
              <a:grpSpLocks/>
            </p:cNvGrpSpPr>
            <p:nvPr/>
          </p:nvGrpSpPr>
          <p:grpSpPr bwMode="auto">
            <a:xfrm>
              <a:off x="1383" y="1275"/>
              <a:ext cx="206" cy="114"/>
              <a:chOff x="760" y="1263"/>
              <a:chExt cx="206" cy="114"/>
            </a:xfrm>
            <a:grpFill/>
          </p:grpSpPr>
          <p:sp>
            <p:nvSpPr>
              <p:cNvPr id="379" name="Line 143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380" name="Line 144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381" name="Line 145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382" name="Line 146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383" name="Line 147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</p:grpSp>
        <p:grpSp>
          <p:nvGrpSpPr>
            <p:cNvPr id="331" name="Group 330"/>
            <p:cNvGrpSpPr>
              <a:grpSpLocks/>
            </p:cNvGrpSpPr>
            <p:nvPr/>
          </p:nvGrpSpPr>
          <p:grpSpPr bwMode="auto">
            <a:xfrm>
              <a:off x="1701" y="1275"/>
              <a:ext cx="206" cy="114"/>
              <a:chOff x="760" y="1263"/>
              <a:chExt cx="206" cy="114"/>
            </a:xfrm>
            <a:grpFill/>
          </p:grpSpPr>
          <p:sp>
            <p:nvSpPr>
              <p:cNvPr id="374" name="Line 149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375" name="Line 150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376" name="Line 151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377" name="Line 152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378" name="Line 153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</p:grpSp>
        <p:grpSp>
          <p:nvGrpSpPr>
            <p:cNvPr id="332" name="Group 331"/>
            <p:cNvGrpSpPr>
              <a:grpSpLocks/>
            </p:cNvGrpSpPr>
            <p:nvPr/>
          </p:nvGrpSpPr>
          <p:grpSpPr bwMode="auto">
            <a:xfrm>
              <a:off x="2018" y="1275"/>
              <a:ext cx="206" cy="114"/>
              <a:chOff x="760" y="1263"/>
              <a:chExt cx="206" cy="114"/>
            </a:xfrm>
            <a:grpFill/>
          </p:grpSpPr>
          <p:sp>
            <p:nvSpPr>
              <p:cNvPr id="369" name="Line 155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370" name="Line 156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371" name="Line 157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372" name="Line 158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373" name="Line 159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</p:grpSp>
        <p:grpSp>
          <p:nvGrpSpPr>
            <p:cNvPr id="333" name="Group 332"/>
            <p:cNvGrpSpPr>
              <a:grpSpLocks/>
            </p:cNvGrpSpPr>
            <p:nvPr/>
          </p:nvGrpSpPr>
          <p:grpSpPr bwMode="auto">
            <a:xfrm>
              <a:off x="2336" y="1275"/>
              <a:ext cx="206" cy="114"/>
              <a:chOff x="760" y="1263"/>
              <a:chExt cx="206" cy="114"/>
            </a:xfrm>
            <a:grpFill/>
          </p:grpSpPr>
          <p:sp>
            <p:nvSpPr>
              <p:cNvPr id="364" name="Line 161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365" name="Line 162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366" name="Line 163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367" name="Line 164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368" name="Line 165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</p:grpSp>
        <p:grpSp>
          <p:nvGrpSpPr>
            <p:cNvPr id="334" name="Group 333"/>
            <p:cNvGrpSpPr>
              <a:grpSpLocks/>
            </p:cNvGrpSpPr>
            <p:nvPr/>
          </p:nvGrpSpPr>
          <p:grpSpPr bwMode="auto">
            <a:xfrm>
              <a:off x="2659" y="1275"/>
              <a:ext cx="206" cy="114"/>
              <a:chOff x="760" y="1263"/>
              <a:chExt cx="206" cy="114"/>
            </a:xfrm>
            <a:grpFill/>
          </p:grpSpPr>
          <p:sp>
            <p:nvSpPr>
              <p:cNvPr id="359" name="Line 167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360" name="Line 168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361" name="Line 169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362" name="Line 170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363" name="Line 171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</p:grpSp>
        <p:grpSp>
          <p:nvGrpSpPr>
            <p:cNvPr id="335" name="Group 334"/>
            <p:cNvGrpSpPr>
              <a:grpSpLocks/>
            </p:cNvGrpSpPr>
            <p:nvPr/>
          </p:nvGrpSpPr>
          <p:grpSpPr bwMode="auto">
            <a:xfrm>
              <a:off x="2981" y="1275"/>
              <a:ext cx="206" cy="114"/>
              <a:chOff x="760" y="1263"/>
              <a:chExt cx="206" cy="114"/>
            </a:xfrm>
            <a:grpFill/>
          </p:grpSpPr>
          <p:sp>
            <p:nvSpPr>
              <p:cNvPr id="354" name="Line 173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355" name="Line 174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356" name="Line 175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357" name="Line 176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358" name="Line 177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</p:grpSp>
        <p:grpSp>
          <p:nvGrpSpPr>
            <p:cNvPr id="336" name="Group 335"/>
            <p:cNvGrpSpPr>
              <a:grpSpLocks/>
            </p:cNvGrpSpPr>
            <p:nvPr/>
          </p:nvGrpSpPr>
          <p:grpSpPr bwMode="auto">
            <a:xfrm>
              <a:off x="3300" y="1275"/>
              <a:ext cx="206" cy="114"/>
              <a:chOff x="760" y="1263"/>
              <a:chExt cx="206" cy="114"/>
            </a:xfrm>
            <a:grpFill/>
          </p:grpSpPr>
          <p:sp>
            <p:nvSpPr>
              <p:cNvPr id="349" name="Line 179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350" name="Line 180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351" name="Line 181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352" name="Line 182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353" name="Line 183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</p:grpSp>
        <p:grpSp>
          <p:nvGrpSpPr>
            <p:cNvPr id="337" name="Group 336"/>
            <p:cNvGrpSpPr>
              <a:grpSpLocks/>
            </p:cNvGrpSpPr>
            <p:nvPr/>
          </p:nvGrpSpPr>
          <p:grpSpPr bwMode="auto">
            <a:xfrm>
              <a:off x="3622" y="1275"/>
              <a:ext cx="206" cy="114"/>
              <a:chOff x="760" y="1263"/>
              <a:chExt cx="206" cy="114"/>
            </a:xfrm>
            <a:grpFill/>
          </p:grpSpPr>
          <p:sp>
            <p:nvSpPr>
              <p:cNvPr id="344" name="Line 185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345" name="Line 186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346" name="Line 187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347" name="Line 188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348" name="Line 189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</p:grpSp>
        <p:grpSp>
          <p:nvGrpSpPr>
            <p:cNvPr id="338" name="Group 337"/>
            <p:cNvGrpSpPr>
              <a:grpSpLocks/>
            </p:cNvGrpSpPr>
            <p:nvPr/>
          </p:nvGrpSpPr>
          <p:grpSpPr bwMode="auto">
            <a:xfrm>
              <a:off x="3928" y="1275"/>
              <a:ext cx="206" cy="114"/>
              <a:chOff x="760" y="1263"/>
              <a:chExt cx="206" cy="114"/>
            </a:xfrm>
            <a:grpFill/>
          </p:grpSpPr>
          <p:sp>
            <p:nvSpPr>
              <p:cNvPr id="339" name="Line 191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340" name="Line 192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341" name="Line 193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342" name="Line 194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  <p:sp>
            <p:nvSpPr>
              <p:cNvPr id="343" name="Line 195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grp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.VnArial" panose="020B7200000000000000" pitchFamily="34" charset="0"/>
                    <a:ea typeface="+mn-ea"/>
                    <a:cs typeface="+mn-cs"/>
                  </a:defRPr>
                </a:lvl9pPr>
              </a:lstStyle>
              <a:p>
                <a:endParaRPr lang="en-US" sz="1350"/>
              </a:p>
            </p:txBody>
          </p:sp>
        </p:grpSp>
      </p:grpSp>
      <p:sp>
        <p:nvSpPr>
          <p:cNvPr id="304" name="Line 196"/>
          <p:cNvSpPr>
            <a:spLocks noChangeShapeType="1"/>
          </p:cNvSpPr>
          <p:nvPr/>
        </p:nvSpPr>
        <p:spPr bwMode="auto">
          <a:xfrm flipH="1">
            <a:off x="4589190" y="3787111"/>
            <a:ext cx="3827459" cy="790308"/>
          </a:xfrm>
          <a:prstGeom prst="line">
            <a:avLst/>
          </a:prstGeom>
          <a:noFill/>
          <a:ln w="38100">
            <a:solidFill>
              <a:srgbClr val="66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rial" panose="020B7200000000000000" pitchFamily="34" charset="0"/>
                <a:ea typeface="+mn-ea"/>
                <a:cs typeface="+mn-cs"/>
              </a:defRPr>
            </a:lvl9pPr>
          </a:lstStyle>
          <a:p>
            <a:endParaRPr lang="en-US" sz="1350"/>
          </a:p>
        </p:txBody>
      </p:sp>
      <p:grpSp>
        <p:nvGrpSpPr>
          <p:cNvPr id="6" name="Group 5"/>
          <p:cNvGrpSpPr/>
          <p:nvPr/>
        </p:nvGrpSpPr>
        <p:grpSpPr>
          <a:xfrm>
            <a:off x="6342240" y="3786182"/>
            <a:ext cx="361626" cy="431355"/>
            <a:chOff x="8484896" y="3876666"/>
            <a:chExt cx="482168" cy="575140"/>
          </a:xfrm>
        </p:grpSpPr>
        <p:sp>
          <p:nvSpPr>
            <p:cNvPr id="305" name="Oval 304"/>
            <p:cNvSpPr>
              <a:spLocks noChangeArrowheads="1"/>
            </p:cNvSpPr>
            <p:nvPr/>
          </p:nvSpPr>
          <p:spPr bwMode="auto">
            <a:xfrm>
              <a:off x="8694935" y="4375606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306" name="Text Box 201"/>
            <p:cNvSpPr txBox="1">
              <a:spLocks noChangeArrowheads="1"/>
            </p:cNvSpPr>
            <p:nvPr/>
          </p:nvSpPr>
          <p:spPr bwMode="auto">
            <a:xfrm>
              <a:off x="8484896" y="3876666"/>
              <a:ext cx="482168" cy="553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100" b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</a:rPr>
                <a:t>O</a:t>
              </a:r>
            </a:p>
          </p:txBody>
        </p:sp>
      </p:grpSp>
      <p:grpSp>
        <p:nvGrpSpPr>
          <p:cNvPr id="230" name="Group 229"/>
          <p:cNvGrpSpPr>
            <a:grpSpLocks/>
          </p:cNvGrpSpPr>
          <p:nvPr/>
        </p:nvGrpSpPr>
        <p:grpSpPr bwMode="auto">
          <a:xfrm>
            <a:off x="5714671" y="3234590"/>
            <a:ext cx="2095619" cy="1699504"/>
            <a:chOff x="2710" y="1318"/>
            <a:chExt cx="2496" cy="1920"/>
          </a:xfrm>
        </p:grpSpPr>
        <p:sp>
          <p:nvSpPr>
            <p:cNvPr id="231" name="AutoShape 99"/>
            <p:cNvSpPr>
              <a:spLocks noChangeArrowheads="1"/>
            </p:cNvSpPr>
            <p:nvPr/>
          </p:nvSpPr>
          <p:spPr bwMode="auto">
            <a:xfrm>
              <a:off x="2710" y="1318"/>
              <a:ext cx="2496" cy="1920"/>
            </a:xfrm>
            <a:prstGeom prst="rtTriangle">
              <a:avLst/>
            </a:prstGeom>
            <a:noFill/>
            <a:ln w="28575">
              <a:solidFill>
                <a:srgbClr val="66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232" name="AutoShape 100"/>
            <p:cNvSpPr>
              <a:spLocks noChangeArrowheads="1"/>
            </p:cNvSpPr>
            <p:nvPr/>
          </p:nvSpPr>
          <p:spPr bwMode="auto">
            <a:xfrm>
              <a:off x="3024" y="1872"/>
              <a:ext cx="1440" cy="1152"/>
            </a:xfrm>
            <a:prstGeom prst="rtTriangle">
              <a:avLst/>
            </a:prstGeom>
            <a:noFill/>
            <a:ln w="28575">
              <a:solidFill>
                <a:srgbClr val="66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Arial" panose="020B7200000000000000" pitchFamily="34" charset="0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2462014" y="2672493"/>
            <a:ext cx="1626395" cy="1521046"/>
            <a:chOff x="3014664" y="2451855"/>
            <a:chExt cx="2168526" cy="2028061"/>
          </a:xfrm>
        </p:grpSpPr>
        <p:grpSp>
          <p:nvGrpSpPr>
            <p:cNvPr id="234" name="Group 77"/>
            <p:cNvGrpSpPr>
              <a:grpSpLocks/>
            </p:cNvGrpSpPr>
            <p:nvPr/>
          </p:nvGrpSpPr>
          <p:grpSpPr bwMode="auto">
            <a:xfrm>
              <a:off x="3014664" y="2470141"/>
              <a:ext cx="2168526" cy="2009775"/>
              <a:chOff x="602" y="1367"/>
              <a:chExt cx="1366" cy="1266"/>
            </a:xfrm>
          </p:grpSpPr>
          <p:sp>
            <p:nvSpPr>
              <p:cNvPr id="237" name="Oval 79"/>
              <p:cNvSpPr>
                <a:spLocks noChangeArrowheads="1"/>
              </p:cNvSpPr>
              <p:nvPr/>
            </p:nvSpPr>
            <p:spPr bwMode="auto">
              <a:xfrm>
                <a:off x="730" y="1367"/>
                <a:ext cx="976" cy="976"/>
              </a:xfrm>
              <a:prstGeom prst="ellipse">
                <a:avLst/>
              </a:prstGeom>
              <a:noFill/>
              <a:ln w="2857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pic>
            <p:nvPicPr>
              <p:cNvPr id="238" name="Picture 8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2" y="1794"/>
                <a:ext cx="102" cy="1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9" name="Line 81"/>
              <p:cNvSpPr>
                <a:spLocks noChangeShapeType="1"/>
              </p:cNvSpPr>
              <p:nvPr/>
            </p:nvSpPr>
            <p:spPr bwMode="auto">
              <a:xfrm flipH="1" flipV="1">
                <a:off x="786" y="1606"/>
                <a:ext cx="920" cy="95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0" name="Text Box 82"/>
              <p:cNvSpPr txBox="1">
                <a:spLocks noChangeArrowheads="1"/>
              </p:cNvSpPr>
              <p:nvPr/>
            </p:nvSpPr>
            <p:spPr bwMode="auto">
              <a:xfrm>
                <a:off x="1100" y="1629"/>
                <a:ext cx="355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O</a:t>
                </a:r>
                <a:endParaRPr lang="en-US" altLang="en-US" sz="135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41" name="Text Box 83"/>
              <p:cNvSpPr txBox="1">
                <a:spLocks noChangeArrowheads="1"/>
              </p:cNvSpPr>
              <p:nvPr/>
            </p:nvSpPr>
            <p:spPr bwMode="auto">
              <a:xfrm>
                <a:off x="1162" y="2331"/>
                <a:ext cx="355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>
                    <a:solidFill>
                      <a:srgbClr val="FF0000"/>
                    </a:solidFill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242" name="Text Box 84"/>
              <p:cNvSpPr txBox="1">
                <a:spLocks noChangeArrowheads="1"/>
              </p:cNvSpPr>
              <p:nvPr/>
            </p:nvSpPr>
            <p:spPr bwMode="auto">
              <a:xfrm>
                <a:off x="602" y="1443"/>
                <a:ext cx="355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A</a:t>
                </a:r>
                <a:endParaRPr lang="en-US" altLang="en-US" sz="135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43" name="Line 85"/>
              <p:cNvSpPr>
                <a:spLocks noChangeShapeType="1"/>
              </p:cNvSpPr>
              <p:nvPr/>
            </p:nvSpPr>
            <p:spPr bwMode="auto">
              <a:xfrm>
                <a:off x="796" y="1604"/>
                <a:ext cx="1172" cy="3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4" name="Arc 86"/>
              <p:cNvSpPr>
                <a:spLocks/>
              </p:cNvSpPr>
              <p:nvPr/>
            </p:nvSpPr>
            <p:spPr bwMode="auto">
              <a:xfrm rot="9982936" flipH="1">
                <a:off x="917" y="1626"/>
                <a:ext cx="111" cy="11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5" name="Line 87"/>
              <p:cNvSpPr>
                <a:spLocks noChangeShapeType="1"/>
              </p:cNvSpPr>
              <p:nvPr/>
            </p:nvSpPr>
            <p:spPr bwMode="auto">
              <a:xfrm flipV="1">
                <a:off x="1201" y="1639"/>
                <a:ext cx="439" cy="19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6" name="Text Box 89"/>
              <p:cNvSpPr txBox="1">
                <a:spLocks noChangeArrowheads="1"/>
              </p:cNvSpPr>
              <p:nvPr/>
            </p:nvSpPr>
            <p:spPr bwMode="auto">
              <a:xfrm>
                <a:off x="1560" y="1400"/>
                <a:ext cx="355" cy="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>
                    <a:solidFill>
                      <a:srgbClr val="FF0000"/>
                    </a:solidFill>
                    <a:latin typeface="Arial" panose="020B0604020202020204" pitchFamily="34" charset="0"/>
                  </a:rPr>
                  <a:t>C</a:t>
                </a:r>
              </a:p>
            </p:txBody>
          </p:sp>
        </p:grpSp>
        <p:sp>
          <p:nvSpPr>
            <p:cNvPr id="235" name="Arc 234"/>
            <p:cNvSpPr/>
            <p:nvPr/>
          </p:nvSpPr>
          <p:spPr>
            <a:xfrm rot="3696089">
              <a:off x="3232499" y="2474715"/>
              <a:ext cx="1554480" cy="1508760"/>
            </a:xfrm>
            <a:prstGeom prst="arc">
              <a:avLst>
                <a:gd name="adj1" fmla="val 16408021"/>
                <a:gd name="adj2" fmla="val 43589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236" name="Straight Connector 235"/>
            <p:cNvCxnSpPr/>
            <p:nvPr/>
          </p:nvCxnSpPr>
          <p:spPr>
            <a:xfrm>
              <a:off x="3965686" y="3247501"/>
              <a:ext cx="403116" cy="66531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7230442" y="2473553"/>
            <a:ext cx="124278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Cách dựng</a:t>
            </a:r>
          </a:p>
        </p:txBody>
      </p:sp>
    </p:spTree>
    <p:extLst>
      <p:ext uri="{BB962C8B-B14F-4D97-AF65-F5344CB8AC3E}">
        <p14:creationId xmlns:p14="http://schemas.microsoft.com/office/powerpoint/2010/main" xmlns="" val="22026056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500"/>
                            </p:stCondLst>
                            <p:childTnLst>
                              <p:par>
                                <p:cTn id="7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00"/>
                            </p:stCondLst>
                            <p:childTnLst>
                              <p:par>
                                <p:cTn id="7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500"/>
                            </p:stCondLst>
                            <p:childTnLst>
                              <p:par>
                                <p:cTn id="8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4500"/>
                            </p:stCondLst>
                            <p:childTnLst>
                              <p:par>
                                <p:cTn id="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2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6500"/>
                            </p:stCondLst>
                            <p:childTnLst>
                              <p:par>
                                <p:cTn id="94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2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0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6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3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0" grpId="0"/>
      <p:bldP spid="290" grpId="0" animBg="1"/>
      <p:bldP spid="291" grpId="0" animBg="1"/>
      <p:bldP spid="292" grpId="0" animBg="1"/>
      <p:bldP spid="293" grpId="0"/>
      <p:bldP spid="293" grpId="1"/>
      <p:bldP spid="294" grpId="0"/>
      <p:bldP spid="294" grpId="1"/>
      <p:bldP spid="296" grpId="0" animBg="1"/>
      <p:bldP spid="297" grpId="0" animBg="1"/>
      <p:bldP spid="298" grpId="0"/>
      <p:bldP spid="298" grpId="1"/>
      <p:bldP spid="300" grpId="0"/>
      <p:bldP spid="300" grpId="1"/>
      <p:bldP spid="302" grpId="0" animBg="1"/>
      <p:bldP spid="30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2534" y="579362"/>
            <a:ext cx="4226735" cy="627863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-9864" y="789836"/>
            <a:ext cx="13180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>
                <a:solidFill>
                  <a:srgbClr val="FF0000"/>
                </a:solidFill>
              </a:rPr>
              <a:t>1. Định nghĩa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4" y="1199273"/>
            <a:ext cx="377018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>
                <a:solidFill>
                  <a:srgbClr val="0070C0"/>
                </a:solidFill>
              </a:rPr>
              <a:t>- </a:t>
            </a:r>
            <a:r>
              <a:rPr lang="en-US" sz="1500" b="1">
                <a:solidFill>
                  <a:srgbClr val="FF0000"/>
                </a:solidFill>
              </a:rPr>
              <a:t>Góc nội tiếp </a:t>
            </a:r>
            <a:r>
              <a:rPr lang="en-US" sz="1500" b="1">
                <a:solidFill>
                  <a:srgbClr val="0070C0"/>
                </a:solidFill>
              </a:rPr>
              <a:t>là góc có đỉnh nằm trên đường tròn và hai cạnh chứa hai dây cung của đường tròn đó.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411" y="2072923"/>
            <a:ext cx="37489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>
                <a:solidFill>
                  <a:srgbClr val="0070C0"/>
                </a:solidFill>
              </a:rPr>
              <a:t>- Cung nằm bên trong góc gọi là </a:t>
            </a:r>
            <a:r>
              <a:rPr lang="en-US" sz="1500" b="1">
                <a:solidFill>
                  <a:srgbClr val="FF0000"/>
                </a:solidFill>
              </a:rPr>
              <a:t>cung bị chắn</a:t>
            </a:r>
            <a:r>
              <a:rPr lang="en-US" sz="1500" b="1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528" y="2561000"/>
            <a:ext cx="9637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>
                <a:solidFill>
                  <a:srgbClr val="FF0000"/>
                </a:solidFill>
              </a:rPr>
              <a:t>2. Định lý</a:t>
            </a:r>
          </a:p>
        </p:txBody>
      </p:sp>
      <p:graphicFrame>
        <p:nvGraphicFramePr>
          <p:cNvPr id="88" name="Object 87"/>
          <p:cNvGraphicFramePr>
            <a:graphicFrameLocks noChangeAspect="1"/>
          </p:cNvGraphicFramePr>
          <p:nvPr>
            <p:extLst/>
          </p:nvPr>
        </p:nvGraphicFramePr>
        <p:xfrm>
          <a:off x="2327671" y="2528887"/>
          <a:ext cx="685800" cy="161925"/>
        </p:xfrm>
        <a:graphic>
          <a:graphicData uri="http://schemas.openxmlformats.org/presentationml/2006/ole">
            <p:oleObj spid="_x0000_s9222" name="Equation" r:id="rId3" imgW="914400" imgH="216000" progId="Equation.DSMT4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729" y="2776288"/>
            <a:ext cx="2336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>
                <a:solidFill>
                  <a:srgbClr val="0070C0"/>
                </a:solidFill>
              </a:rPr>
              <a:t>Trong một đường tròn, số đo của góc nội tiếp bằng nửa số đo của cung bị chắn.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683" y="3905948"/>
            <a:ext cx="39697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>
                <a:solidFill>
                  <a:srgbClr val="0070C0"/>
                </a:solidFill>
              </a:rPr>
              <a:t>Trong một đường tròn:</a:t>
            </a:r>
          </a:p>
          <a:p>
            <a:pPr algn="just"/>
            <a:r>
              <a:rPr lang="en-US" sz="1500" b="1">
                <a:solidFill>
                  <a:srgbClr val="FF0000"/>
                </a:solidFill>
              </a:rPr>
              <a:t>a)</a:t>
            </a:r>
            <a:r>
              <a:rPr lang="en-US" sz="1500" b="1">
                <a:solidFill>
                  <a:srgbClr val="0070C0"/>
                </a:solidFill>
              </a:rPr>
              <a:t> Các góc nội tiếp bằng nhau chắn các cung bằng nhau. 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0354" y="3714719"/>
            <a:ext cx="9877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>
                <a:solidFill>
                  <a:srgbClr val="FF0000"/>
                </a:solidFill>
              </a:rPr>
              <a:t>3. Hệ quả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914" y="4590220"/>
            <a:ext cx="39574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>
                <a:solidFill>
                  <a:srgbClr val="FF0000"/>
                </a:solidFill>
              </a:rPr>
              <a:t>b)</a:t>
            </a:r>
            <a:r>
              <a:rPr lang="en-US" sz="1500" b="1">
                <a:solidFill>
                  <a:srgbClr val="0070C0"/>
                </a:solidFill>
              </a:rPr>
              <a:t> Các góc nội tiếp cùng chắn 1 cung hoặc chắn các cung bằng nhau thì bằng nhau.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0914" y="5029185"/>
            <a:ext cx="40302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>
                <a:solidFill>
                  <a:srgbClr val="FF0000"/>
                </a:solidFill>
              </a:rPr>
              <a:t>c)</a:t>
            </a:r>
            <a:r>
              <a:rPr lang="en-US" sz="1500" b="1">
                <a:solidFill>
                  <a:srgbClr val="0070C0"/>
                </a:solidFill>
              </a:rPr>
              <a:t> Góc nội tiếp (nhỏ hơn hoặc bằng 90</a:t>
            </a:r>
            <a:r>
              <a:rPr lang="en-US" sz="1500" b="1" baseline="30000">
                <a:solidFill>
                  <a:srgbClr val="0070C0"/>
                </a:solidFill>
              </a:rPr>
              <a:t>0</a:t>
            </a:r>
            <a:r>
              <a:rPr lang="en-US" sz="1500" b="1">
                <a:solidFill>
                  <a:srgbClr val="0070C0"/>
                </a:solidFill>
              </a:rPr>
              <a:t>) có số đo bằng nửa số đo của góc ở tâm</a:t>
            </a:r>
            <a:r>
              <a:rPr lang="en-US" sz="1500" b="1" baseline="-25000">
                <a:solidFill>
                  <a:srgbClr val="0070C0"/>
                </a:solidFill>
              </a:rPr>
              <a:t> </a:t>
            </a:r>
            <a:r>
              <a:rPr lang="en-US" sz="1500" b="1">
                <a:solidFill>
                  <a:srgbClr val="0070C0"/>
                </a:solidFill>
              </a:rPr>
              <a:t>cùng chắn 1 cung.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0914" y="5548580"/>
            <a:ext cx="41424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>
                <a:solidFill>
                  <a:srgbClr val="FF0000"/>
                </a:solidFill>
              </a:rPr>
              <a:t>d)</a:t>
            </a:r>
            <a:r>
              <a:rPr lang="en-US" sz="1500" b="1">
                <a:solidFill>
                  <a:srgbClr val="0070C0"/>
                </a:solidFill>
              </a:rPr>
              <a:t> Góc nội tiếp chắn nửa đường tròn là góc vuông.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26051" y="3360821"/>
            <a:ext cx="1346885" cy="550371"/>
            <a:chOff x="6817095" y="2751880"/>
            <a:chExt cx="1795846" cy="733828"/>
          </a:xfrm>
        </p:grpSpPr>
        <p:graphicFrame>
          <p:nvGraphicFramePr>
            <p:cNvPr id="120" name="Object 119"/>
            <p:cNvGraphicFramePr>
              <a:graphicFrameLocks noChangeAspect="1"/>
            </p:cNvGraphicFramePr>
            <p:nvPr>
              <p:extLst/>
            </p:nvPr>
          </p:nvGraphicFramePr>
          <p:xfrm>
            <a:off x="6817095" y="2833451"/>
            <a:ext cx="1001713" cy="635000"/>
          </p:xfrm>
          <a:graphic>
            <a:graphicData uri="http://schemas.openxmlformats.org/presentationml/2006/ole">
              <p:oleObj spid="_x0000_s9223" name="Equation" r:id="rId4" imgW="698400" imgH="444240" progId="Equation.DSMT4">
                <p:embed/>
              </p:oleObj>
            </a:graphicData>
          </a:graphic>
        </p:graphicFrame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82279" y="2751880"/>
              <a:ext cx="1030662" cy="733828"/>
            </a:xfrm>
            <a:prstGeom prst="rect">
              <a:avLst/>
            </a:prstGeom>
          </p:spPr>
        </p:pic>
      </p:grp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1689502" y="2085982"/>
            <a:ext cx="1385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1689502" y="2085982"/>
            <a:ext cx="1385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99" name="Horizontal Scroll 98"/>
          <p:cNvSpPr/>
          <p:nvPr/>
        </p:nvSpPr>
        <p:spPr>
          <a:xfrm>
            <a:off x="4564856" y="1393077"/>
            <a:ext cx="4168379" cy="45005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HƯỚNG DẪN VỀ NHÀ</a:t>
            </a:r>
          </a:p>
        </p:txBody>
      </p:sp>
      <p:sp>
        <p:nvSpPr>
          <p:cNvPr id="7" name="Horizontal Scroll 6"/>
          <p:cNvSpPr/>
          <p:nvPr/>
        </p:nvSpPr>
        <p:spPr>
          <a:xfrm>
            <a:off x="4564856" y="2085982"/>
            <a:ext cx="4168379" cy="2943203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 algn="just">
              <a:buFontTx/>
              <a:buChar char="-"/>
            </a:pPr>
            <a:r>
              <a:rPr lang="en-US" sz="1650" b="1">
                <a:solidFill>
                  <a:srgbClr val="FF0000"/>
                </a:solidFill>
              </a:rPr>
              <a:t>Học bài theo SGK.</a:t>
            </a:r>
          </a:p>
          <a:p>
            <a:pPr marL="214313" indent="-214313" algn="just">
              <a:buFontTx/>
              <a:buChar char="-"/>
            </a:pPr>
            <a:r>
              <a:rPr lang="en-US" sz="1650" b="1">
                <a:solidFill>
                  <a:srgbClr val="FF0000"/>
                </a:solidFill>
              </a:rPr>
              <a:t>Nắm vững định nghĩa, tính chất và hệ quả của góc nội tiếp.</a:t>
            </a:r>
          </a:p>
          <a:p>
            <a:pPr marL="214313" indent="-214313" algn="just">
              <a:buFontTx/>
              <a:buChar char="-"/>
            </a:pPr>
            <a:r>
              <a:rPr lang="en-US" sz="1650" b="1">
                <a:solidFill>
                  <a:srgbClr val="FF0000"/>
                </a:solidFill>
              </a:rPr>
              <a:t>Vận dụng tốt góc nội tiếp vào giải bài tập.</a:t>
            </a:r>
          </a:p>
          <a:p>
            <a:pPr marL="214313" indent="-214313" algn="just">
              <a:buFontTx/>
              <a:buChar char="-"/>
            </a:pPr>
            <a:r>
              <a:rPr lang="en-US" sz="1650" b="1">
                <a:solidFill>
                  <a:srgbClr val="FF0000"/>
                </a:solidFill>
              </a:rPr>
              <a:t>Làm các bài tập 19, 20, 21, 22, 26 trang 75, 76 SGK. Tiết sau luyện tập.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2462014" y="2672493"/>
            <a:ext cx="1626395" cy="1521046"/>
            <a:chOff x="3014664" y="2451855"/>
            <a:chExt cx="2168526" cy="2028061"/>
          </a:xfrm>
        </p:grpSpPr>
        <p:grpSp>
          <p:nvGrpSpPr>
            <p:cNvPr id="37" name="Group 77"/>
            <p:cNvGrpSpPr>
              <a:grpSpLocks/>
            </p:cNvGrpSpPr>
            <p:nvPr/>
          </p:nvGrpSpPr>
          <p:grpSpPr bwMode="auto">
            <a:xfrm>
              <a:off x="3014664" y="2470141"/>
              <a:ext cx="2168526" cy="2009775"/>
              <a:chOff x="602" y="1367"/>
              <a:chExt cx="1366" cy="1266"/>
            </a:xfrm>
          </p:grpSpPr>
          <p:sp>
            <p:nvSpPr>
              <p:cNvPr id="40" name="Oval 79"/>
              <p:cNvSpPr>
                <a:spLocks noChangeArrowheads="1"/>
              </p:cNvSpPr>
              <p:nvPr/>
            </p:nvSpPr>
            <p:spPr bwMode="auto">
              <a:xfrm>
                <a:off x="730" y="1367"/>
                <a:ext cx="976" cy="976"/>
              </a:xfrm>
              <a:prstGeom prst="ellipse">
                <a:avLst/>
              </a:prstGeom>
              <a:noFill/>
              <a:ln w="2857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pic>
            <p:nvPicPr>
              <p:cNvPr id="41" name="Picture 8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2" y="1794"/>
                <a:ext cx="102" cy="1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" name="Line 81"/>
              <p:cNvSpPr>
                <a:spLocks noChangeShapeType="1"/>
              </p:cNvSpPr>
              <p:nvPr/>
            </p:nvSpPr>
            <p:spPr bwMode="auto">
              <a:xfrm flipH="1" flipV="1">
                <a:off x="786" y="1606"/>
                <a:ext cx="920" cy="95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" name="Text Box 82"/>
              <p:cNvSpPr txBox="1">
                <a:spLocks noChangeArrowheads="1"/>
              </p:cNvSpPr>
              <p:nvPr/>
            </p:nvSpPr>
            <p:spPr bwMode="auto">
              <a:xfrm>
                <a:off x="1100" y="1629"/>
                <a:ext cx="355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O</a:t>
                </a:r>
                <a:endParaRPr lang="en-US" altLang="en-US" sz="135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4" name="Text Box 83"/>
              <p:cNvSpPr txBox="1">
                <a:spLocks noChangeArrowheads="1"/>
              </p:cNvSpPr>
              <p:nvPr/>
            </p:nvSpPr>
            <p:spPr bwMode="auto">
              <a:xfrm>
                <a:off x="1162" y="2331"/>
                <a:ext cx="355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>
                    <a:solidFill>
                      <a:srgbClr val="FF0000"/>
                    </a:solidFill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45" name="Text Box 84"/>
              <p:cNvSpPr txBox="1">
                <a:spLocks noChangeArrowheads="1"/>
              </p:cNvSpPr>
              <p:nvPr/>
            </p:nvSpPr>
            <p:spPr bwMode="auto">
              <a:xfrm>
                <a:off x="602" y="1443"/>
                <a:ext cx="355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A</a:t>
                </a:r>
                <a:endParaRPr lang="en-US" altLang="en-US" sz="135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6" name="Line 85"/>
              <p:cNvSpPr>
                <a:spLocks noChangeShapeType="1"/>
              </p:cNvSpPr>
              <p:nvPr/>
            </p:nvSpPr>
            <p:spPr bwMode="auto">
              <a:xfrm>
                <a:off x="796" y="1604"/>
                <a:ext cx="1172" cy="3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" name="Arc 86"/>
              <p:cNvSpPr>
                <a:spLocks/>
              </p:cNvSpPr>
              <p:nvPr/>
            </p:nvSpPr>
            <p:spPr bwMode="auto">
              <a:xfrm rot="9982936" flipH="1">
                <a:off x="917" y="1626"/>
                <a:ext cx="111" cy="11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8" name="Line 87"/>
              <p:cNvSpPr>
                <a:spLocks noChangeShapeType="1"/>
              </p:cNvSpPr>
              <p:nvPr/>
            </p:nvSpPr>
            <p:spPr bwMode="auto">
              <a:xfrm flipV="1">
                <a:off x="1201" y="1639"/>
                <a:ext cx="439" cy="19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9" name="Text Box 89"/>
              <p:cNvSpPr txBox="1">
                <a:spLocks noChangeArrowheads="1"/>
              </p:cNvSpPr>
              <p:nvPr/>
            </p:nvSpPr>
            <p:spPr bwMode="auto">
              <a:xfrm>
                <a:off x="1560" y="1400"/>
                <a:ext cx="355" cy="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>
                    <a:solidFill>
                      <a:srgbClr val="FF0000"/>
                    </a:solidFill>
                    <a:latin typeface="Arial" panose="020B0604020202020204" pitchFamily="34" charset="0"/>
                  </a:rPr>
                  <a:t>C</a:t>
                </a:r>
              </a:p>
            </p:txBody>
          </p:sp>
        </p:grpSp>
        <p:sp>
          <p:nvSpPr>
            <p:cNvPr id="38" name="Arc 37"/>
            <p:cNvSpPr/>
            <p:nvPr/>
          </p:nvSpPr>
          <p:spPr>
            <a:xfrm rot="3696089">
              <a:off x="3232499" y="2474715"/>
              <a:ext cx="1554480" cy="1508760"/>
            </a:xfrm>
            <a:prstGeom prst="arc">
              <a:avLst>
                <a:gd name="adj1" fmla="val 16408021"/>
                <a:gd name="adj2" fmla="val 43589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3965686" y="3247501"/>
              <a:ext cx="403116" cy="66531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4817001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Nón + thiếu nữ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bright="8000" contrast="8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-3575625"/>
            <a:ext cx="9135026" cy="104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normalizeH="0" baseline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</a:rPr>
              <a:t>Tiết học đến đây là hết!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normalizeH="0" baseline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</a:rPr>
              <a:t>Cảm ơn quý thầy cô giáo cùng các em học sinh.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i="0" u="none" strike="noStrike" normalizeH="0" baseline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1" u="none" strike="noStrike" normalizeH="0" baseline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</a:rPr>
              <a:t>Biên soạn nội dung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1" u="none" strike="noStrike" normalizeH="0" baseline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</a:rPr>
              <a:t>Thiết kế và giảng dạy: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i="1" u="none" strike="noStrike" normalizeH="0" baseline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1" u="none" strike="noStrike" normalizeH="0" baseline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</a:rPr>
              <a:t> Nguyễn Văn Chính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i="1" u="none" strike="noStrike" normalizeH="0" baseline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i="1" u="none" strike="noStrike" normalizeH="0" baseline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i="1" u="none" strike="noStrike" normalizeH="0" baseline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i="1" u="none" strike="noStrike" normalizeH="0" baseline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i="1" u="none" strike="noStrike" normalizeH="0" baseline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i="1" u="none" strike="noStrike" normalizeH="0" baseline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i="1" u="none" strike="noStrike" normalizeH="0" baseline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i="1" u="none" strike="noStrike" normalizeH="0" baseline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1" i="0" u="none" strike="noStrike" normalizeH="0" baseline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1" i="0" u="none" strike="noStrike" normalizeH="0" baseline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1" i="0" u="none" strike="noStrike" normalizeH="0" baseline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600" b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1" i="0" u="none" strike="noStrike" normalizeH="0" baseline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normalizeH="0" baseline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</a:rPr>
              <a:t>CHÀO TẠM BIỆT &amp;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normalizeH="0" baseline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</a:rPr>
              <a:t>                HẸN GẶP LẠI !</a:t>
            </a:r>
            <a:endParaRPr kumimoji="0" lang="en-US" altLang="en-US" sz="1800" b="1" i="0" u="none" strike="noStrike" normalizeH="0" baseline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555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742"/>
            <a:ext cx="9144000" cy="578644"/>
          </a:xfrm>
          <a:prstGeom prst="rect">
            <a:avLst/>
          </a:prstGeom>
          <a:solidFill>
            <a:srgbClr val="FF0066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KIỂM TRA BÀI CŨ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87582"/>
            <a:ext cx="3921919" cy="627041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37504" y="1874804"/>
            <a:ext cx="38469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b="1">
                <a:solidFill>
                  <a:srgbClr val="7030A0"/>
                </a:solidFill>
              </a:rPr>
              <a:t>1) Định nghĩa góc ở tâm? Số đo cung tròn?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180" y="2636879"/>
            <a:ext cx="2152123" cy="216288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43" r="17047" b="74989"/>
          <a:stretch>
            <a:fillRect/>
          </a:stretch>
        </p:blipFill>
        <p:spPr bwMode="auto">
          <a:xfrm>
            <a:off x="5614993" y="2636880"/>
            <a:ext cx="1621631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57671">
            <a:off x="4572000" y="3624796"/>
            <a:ext cx="1092994" cy="99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SOCCE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8081" y="4422566"/>
            <a:ext cx="318848" cy="29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8" y="2205048"/>
            <a:ext cx="2971800" cy="1846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089" y="4115172"/>
            <a:ext cx="38469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b="1">
                <a:solidFill>
                  <a:srgbClr val="7030A0"/>
                </a:solidFill>
              </a:rPr>
              <a:t>2) Nhắc lại định lý góc ngoài của một tam giác ? (Hình học 7)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333" y="4711681"/>
            <a:ext cx="2559219" cy="112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52607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78644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</a:t>
            </a:r>
            <a:r>
              <a:rPr lang="en-US" sz="2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GÓC NỘI TIẾP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78644"/>
            <a:ext cx="3921919" cy="627935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-39288" y="690309"/>
            <a:ext cx="13180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>
                <a:solidFill>
                  <a:srgbClr val="FF0000"/>
                </a:solidFill>
              </a:rPr>
              <a:t>1. Định nghĩa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974" y="2040225"/>
            <a:ext cx="3295652" cy="2156036"/>
          </a:xfrm>
          <a:prstGeom prst="rect">
            <a:avLst/>
          </a:prstGeom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735" t="75887" r="12987" b="3578"/>
          <a:stretch>
            <a:fillRect/>
          </a:stretch>
        </p:blipFill>
        <p:spPr bwMode="auto">
          <a:xfrm>
            <a:off x="5141128" y="3223608"/>
            <a:ext cx="754380" cy="3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69" t="42293" r="4469" b="3951"/>
          <a:stretch>
            <a:fillRect/>
          </a:stretch>
        </p:blipFill>
        <p:spPr bwMode="auto">
          <a:xfrm rot="-21600000">
            <a:off x="6582982" y="2873553"/>
            <a:ext cx="1213247" cy="71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1024930"/>
            <a:ext cx="391477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>
                <a:solidFill>
                  <a:srgbClr val="0070C0"/>
                </a:solidFill>
              </a:rPr>
              <a:t>- Góc nội tiếp là góc có đỉnh nằm trên đường tròn và hai cạnh chứa hai dây cung của đường tròn đó.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40" y="1732659"/>
            <a:ext cx="39147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>
                <a:solidFill>
                  <a:srgbClr val="0070C0"/>
                </a:solidFill>
              </a:rPr>
              <a:t>- Cung nằm bên trong góc gọi là cung bị chắn.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136575" y="2054349"/>
            <a:ext cx="1626395" cy="1521046"/>
            <a:chOff x="3014664" y="2451855"/>
            <a:chExt cx="2168526" cy="2028061"/>
          </a:xfrm>
        </p:grpSpPr>
        <p:grpSp>
          <p:nvGrpSpPr>
            <p:cNvPr id="12" name="Group 77"/>
            <p:cNvGrpSpPr>
              <a:grpSpLocks/>
            </p:cNvGrpSpPr>
            <p:nvPr/>
          </p:nvGrpSpPr>
          <p:grpSpPr bwMode="auto">
            <a:xfrm>
              <a:off x="3014664" y="2470141"/>
              <a:ext cx="2168526" cy="2009775"/>
              <a:chOff x="602" y="1367"/>
              <a:chExt cx="1366" cy="1266"/>
            </a:xfrm>
          </p:grpSpPr>
          <p:sp>
            <p:nvSpPr>
              <p:cNvPr id="13" name="Oval 79"/>
              <p:cNvSpPr>
                <a:spLocks noChangeArrowheads="1"/>
              </p:cNvSpPr>
              <p:nvPr/>
            </p:nvSpPr>
            <p:spPr bwMode="auto">
              <a:xfrm>
                <a:off x="730" y="1367"/>
                <a:ext cx="976" cy="976"/>
              </a:xfrm>
              <a:prstGeom prst="ellipse">
                <a:avLst/>
              </a:prstGeom>
              <a:noFill/>
              <a:ln w="2857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pic>
            <p:nvPicPr>
              <p:cNvPr id="14" name="Picture 8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2" y="1794"/>
                <a:ext cx="102" cy="1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Line 81"/>
              <p:cNvSpPr>
                <a:spLocks noChangeShapeType="1"/>
              </p:cNvSpPr>
              <p:nvPr/>
            </p:nvSpPr>
            <p:spPr bwMode="auto">
              <a:xfrm flipH="1" flipV="1">
                <a:off x="786" y="1606"/>
                <a:ext cx="920" cy="95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" name="Text Box 82"/>
              <p:cNvSpPr txBox="1">
                <a:spLocks noChangeArrowheads="1"/>
              </p:cNvSpPr>
              <p:nvPr/>
            </p:nvSpPr>
            <p:spPr bwMode="auto">
              <a:xfrm>
                <a:off x="1100" y="1629"/>
                <a:ext cx="355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O</a:t>
                </a:r>
                <a:endParaRPr lang="en-US" altLang="en-US" sz="135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Text Box 83"/>
              <p:cNvSpPr txBox="1">
                <a:spLocks noChangeArrowheads="1"/>
              </p:cNvSpPr>
              <p:nvPr/>
            </p:nvSpPr>
            <p:spPr bwMode="auto">
              <a:xfrm>
                <a:off x="1162" y="2331"/>
                <a:ext cx="355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>
                    <a:solidFill>
                      <a:srgbClr val="FF0000"/>
                    </a:solidFill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18" name="Text Box 84"/>
              <p:cNvSpPr txBox="1">
                <a:spLocks noChangeArrowheads="1"/>
              </p:cNvSpPr>
              <p:nvPr/>
            </p:nvSpPr>
            <p:spPr bwMode="auto">
              <a:xfrm>
                <a:off x="602" y="1443"/>
                <a:ext cx="355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A</a:t>
                </a:r>
                <a:endParaRPr lang="en-US" altLang="en-US" sz="135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" name="Line 85"/>
              <p:cNvSpPr>
                <a:spLocks noChangeShapeType="1"/>
              </p:cNvSpPr>
              <p:nvPr/>
            </p:nvSpPr>
            <p:spPr bwMode="auto">
              <a:xfrm>
                <a:off x="796" y="1604"/>
                <a:ext cx="1172" cy="3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" name="Arc 86"/>
              <p:cNvSpPr>
                <a:spLocks/>
              </p:cNvSpPr>
              <p:nvPr/>
            </p:nvSpPr>
            <p:spPr bwMode="auto">
              <a:xfrm rot="9982936" flipH="1">
                <a:off x="917" y="1626"/>
                <a:ext cx="111" cy="11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" name="Line 87"/>
              <p:cNvSpPr>
                <a:spLocks noChangeShapeType="1"/>
              </p:cNvSpPr>
              <p:nvPr/>
            </p:nvSpPr>
            <p:spPr bwMode="auto">
              <a:xfrm flipV="1">
                <a:off x="1201" y="1639"/>
                <a:ext cx="439" cy="19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" name="Text Box 89"/>
              <p:cNvSpPr txBox="1">
                <a:spLocks noChangeArrowheads="1"/>
              </p:cNvSpPr>
              <p:nvPr/>
            </p:nvSpPr>
            <p:spPr bwMode="auto">
              <a:xfrm>
                <a:off x="1560" y="1400"/>
                <a:ext cx="355" cy="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>
                    <a:solidFill>
                      <a:srgbClr val="FF0000"/>
                    </a:solidFill>
                    <a:latin typeface="Arial" panose="020B0604020202020204" pitchFamily="34" charset="0"/>
                  </a:rPr>
                  <a:t>C</a:t>
                </a:r>
              </a:p>
            </p:txBody>
          </p:sp>
        </p:grpSp>
        <p:sp>
          <p:nvSpPr>
            <p:cNvPr id="25" name="Arc 24"/>
            <p:cNvSpPr/>
            <p:nvPr/>
          </p:nvSpPr>
          <p:spPr>
            <a:xfrm rot="3696089">
              <a:off x="3232499" y="2474715"/>
              <a:ext cx="1554480" cy="1508760"/>
            </a:xfrm>
            <a:prstGeom prst="arc">
              <a:avLst>
                <a:gd name="adj1" fmla="val 16408021"/>
                <a:gd name="adj2" fmla="val 43589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965686" y="3247501"/>
              <a:ext cx="403116" cy="66531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3617854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2702" y="578644"/>
            <a:ext cx="3921919" cy="627935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-45404" y="697536"/>
            <a:ext cx="13180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>
                <a:solidFill>
                  <a:srgbClr val="FF0000"/>
                </a:solidFill>
              </a:rPr>
              <a:t>1. Định nghĩa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40" y="1024930"/>
            <a:ext cx="391477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>
                <a:solidFill>
                  <a:srgbClr val="0070C0"/>
                </a:solidFill>
              </a:rPr>
              <a:t>- Góc nội tiếp là góc có đỉnh nằm trên đường tròn và hai cạnh chứa hai dây cung của đường tròn đó.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45404" y="1770956"/>
            <a:ext cx="39147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>
                <a:solidFill>
                  <a:srgbClr val="0070C0"/>
                </a:solidFill>
              </a:rPr>
              <a:t>- Cung nằm bên trong góc gọi là cung bị chắn.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85855" y="1785923"/>
            <a:ext cx="46577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50" b="1">
                <a:solidFill>
                  <a:srgbClr val="FF0000"/>
                </a:solidFill>
              </a:rPr>
              <a:t>?1</a:t>
            </a:r>
            <a:r>
              <a:rPr lang="en-US" sz="1650" b="1">
                <a:solidFill>
                  <a:srgbClr val="0070C0"/>
                </a:solidFill>
              </a:rPr>
              <a:t> Vì sao các góc ở hình 14 và hình 15 không phải là góc nội tiếp ?.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179" y="2998152"/>
            <a:ext cx="4718203" cy="16344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049" y="4661958"/>
            <a:ext cx="2960598" cy="1520297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2059041" y="2097764"/>
            <a:ext cx="1626395" cy="1521046"/>
            <a:chOff x="3014664" y="2451855"/>
            <a:chExt cx="2168526" cy="2028061"/>
          </a:xfrm>
        </p:grpSpPr>
        <p:grpSp>
          <p:nvGrpSpPr>
            <p:cNvPr id="40" name="Group 77"/>
            <p:cNvGrpSpPr>
              <a:grpSpLocks/>
            </p:cNvGrpSpPr>
            <p:nvPr/>
          </p:nvGrpSpPr>
          <p:grpSpPr bwMode="auto">
            <a:xfrm>
              <a:off x="3014664" y="2470141"/>
              <a:ext cx="2168526" cy="2009775"/>
              <a:chOff x="602" y="1367"/>
              <a:chExt cx="1366" cy="1266"/>
            </a:xfrm>
          </p:grpSpPr>
          <p:sp>
            <p:nvSpPr>
              <p:cNvPr id="43" name="Oval 79"/>
              <p:cNvSpPr>
                <a:spLocks noChangeArrowheads="1"/>
              </p:cNvSpPr>
              <p:nvPr/>
            </p:nvSpPr>
            <p:spPr bwMode="auto">
              <a:xfrm>
                <a:off x="730" y="1367"/>
                <a:ext cx="976" cy="976"/>
              </a:xfrm>
              <a:prstGeom prst="ellipse">
                <a:avLst/>
              </a:prstGeom>
              <a:noFill/>
              <a:ln w="2857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pic>
            <p:nvPicPr>
              <p:cNvPr id="44" name="Picture 8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2" y="1794"/>
                <a:ext cx="102" cy="1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" name="Line 81"/>
              <p:cNvSpPr>
                <a:spLocks noChangeShapeType="1"/>
              </p:cNvSpPr>
              <p:nvPr/>
            </p:nvSpPr>
            <p:spPr bwMode="auto">
              <a:xfrm flipH="1" flipV="1">
                <a:off x="786" y="1606"/>
                <a:ext cx="920" cy="95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" name="Text Box 82"/>
              <p:cNvSpPr txBox="1">
                <a:spLocks noChangeArrowheads="1"/>
              </p:cNvSpPr>
              <p:nvPr/>
            </p:nvSpPr>
            <p:spPr bwMode="auto">
              <a:xfrm>
                <a:off x="1100" y="1629"/>
                <a:ext cx="355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O</a:t>
                </a:r>
                <a:endParaRPr lang="en-US" altLang="en-US" sz="135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" name="Text Box 83"/>
              <p:cNvSpPr txBox="1">
                <a:spLocks noChangeArrowheads="1"/>
              </p:cNvSpPr>
              <p:nvPr/>
            </p:nvSpPr>
            <p:spPr bwMode="auto">
              <a:xfrm>
                <a:off x="1162" y="2331"/>
                <a:ext cx="355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>
                    <a:solidFill>
                      <a:srgbClr val="FF0000"/>
                    </a:solidFill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48" name="Text Box 84"/>
              <p:cNvSpPr txBox="1">
                <a:spLocks noChangeArrowheads="1"/>
              </p:cNvSpPr>
              <p:nvPr/>
            </p:nvSpPr>
            <p:spPr bwMode="auto">
              <a:xfrm>
                <a:off x="602" y="1443"/>
                <a:ext cx="355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A</a:t>
                </a:r>
                <a:endParaRPr lang="en-US" altLang="en-US" sz="135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9" name="Line 85"/>
              <p:cNvSpPr>
                <a:spLocks noChangeShapeType="1"/>
              </p:cNvSpPr>
              <p:nvPr/>
            </p:nvSpPr>
            <p:spPr bwMode="auto">
              <a:xfrm>
                <a:off x="796" y="1604"/>
                <a:ext cx="1172" cy="3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0" name="Arc 86"/>
              <p:cNvSpPr>
                <a:spLocks/>
              </p:cNvSpPr>
              <p:nvPr/>
            </p:nvSpPr>
            <p:spPr bwMode="auto">
              <a:xfrm rot="9982936" flipH="1">
                <a:off x="917" y="1626"/>
                <a:ext cx="111" cy="11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1" name="Line 87"/>
              <p:cNvSpPr>
                <a:spLocks noChangeShapeType="1"/>
              </p:cNvSpPr>
              <p:nvPr/>
            </p:nvSpPr>
            <p:spPr bwMode="auto">
              <a:xfrm flipV="1">
                <a:off x="1201" y="1639"/>
                <a:ext cx="439" cy="19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2" name="Text Box 89"/>
              <p:cNvSpPr txBox="1">
                <a:spLocks noChangeArrowheads="1"/>
              </p:cNvSpPr>
              <p:nvPr/>
            </p:nvSpPr>
            <p:spPr bwMode="auto">
              <a:xfrm>
                <a:off x="1560" y="1400"/>
                <a:ext cx="355" cy="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>
                    <a:solidFill>
                      <a:srgbClr val="FF0000"/>
                    </a:solidFill>
                    <a:latin typeface="Arial" panose="020B0604020202020204" pitchFamily="34" charset="0"/>
                  </a:rPr>
                  <a:t>C</a:t>
                </a:r>
              </a:p>
            </p:txBody>
          </p:sp>
        </p:grpSp>
        <p:sp>
          <p:nvSpPr>
            <p:cNvPr id="41" name="Arc 40"/>
            <p:cNvSpPr/>
            <p:nvPr/>
          </p:nvSpPr>
          <p:spPr>
            <a:xfrm rot="3696089">
              <a:off x="3232499" y="2474715"/>
              <a:ext cx="1554480" cy="1508760"/>
            </a:xfrm>
            <a:prstGeom prst="arc">
              <a:avLst>
                <a:gd name="adj1" fmla="val 16408021"/>
                <a:gd name="adj2" fmla="val 43589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3965686" y="3247501"/>
              <a:ext cx="403116" cy="66531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882078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8467" y="658778"/>
            <a:ext cx="3266492" cy="619922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-43603" y="802631"/>
            <a:ext cx="13180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>
                <a:solidFill>
                  <a:srgbClr val="FF0000"/>
                </a:solidFill>
              </a:rPr>
              <a:t>1. Định nghĩa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3454" y="1159366"/>
            <a:ext cx="32182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>
                <a:solidFill>
                  <a:srgbClr val="0070C0"/>
                </a:solidFill>
              </a:rPr>
              <a:t>- Góc nội tiếp là góc có đỉnh nằm trên đường tròn và hai cạnh chứa hai dây cung của đường tròn đó.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56" y="2034683"/>
            <a:ext cx="30527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>
                <a:solidFill>
                  <a:srgbClr val="0070C0"/>
                </a:solidFill>
              </a:rPr>
              <a:t>- Cung nằm bên trong góc gọi là cung bị chắn.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57553" y="1615073"/>
            <a:ext cx="55935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>
                <a:solidFill>
                  <a:srgbClr val="FF0000"/>
                </a:solidFill>
              </a:rPr>
              <a:t>?2</a:t>
            </a:r>
            <a:r>
              <a:rPr lang="en-US" sz="1500" b="1">
                <a:solidFill>
                  <a:srgbClr val="0070C0"/>
                </a:solidFill>
              </a:rPr>
              <a:t> Bằng dụng cụ, hãy so sánh số đo của góc nội tiếp BAC với số đo của cung bị chắn BC trên các hình 16, 17, 18 dưới đây ?</a:t>
            </a:r>
          </a:p>
        </p:txBody>
      </p:sp>
      <p:grpSp>
        <p:nvGrpSpPr>
          <p:cNvPr id="2101" name="Group 77"/>
          <p:cNvGrpSpPr>
            <a:grpSpLocks/>
          </p:cNvGrpSpPr>
          <p:nvPr/>
        </p:nvGrpSpPr>
        <p:grpSpPr bwMode="auto">
          <a:xfrm>
            <a:off x="3333753" y="2536025"/>
            <a:ext cx="5569744" cy="2106216"/>
            <a:chOff x="690" y="1137"/>
            <a:chExt cx="4678" cy="1769"/>
          </a:xfrm>
        </p:grpSpPr>
        <p:sp>
          <p:nvSpPr>
            <p:cNvPr id="2102" name="Text Box 78"/>
            <p:cNvSpPr txBox="1">
              <a:spLocks noChangeArrowheads="1"/>
            </p:cNvSpPr>
            <p:nvPr/>
          </p:nvSpPr>
          <p:spPr bwMode="auto">
            <a:xfrm>
              <a:off x="4443" y="1137"/>
              <a:ext cx="357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50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sz="135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03" name="Oval 79"/>
            <p:cNvSpPr>
              <a:spLocks noChangeArrowheads="1"/>
            </p:cNvSpPr>
            <p:nvPr/>
          </p:nvSpPr>
          <p:spPr bwMode="auto">
            <a:xfrm>
              <a:off x="730" y="1367"/>
              <a:ext cx="976" cy="976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pic>
          <p:nvPicPr>
            <p:cNvPr id="2128" name="Picture 8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" y="1794"/>
              <a:ext cx="102" cy="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04" name="Line 81"/>
            <p:cNvSpPr>
              <a:spLocks noChangeShapeType="1"/>
            </p:cNvSpPr>
            <p:nvPr/>
          </p:nvSpPr>
          <p:spPr bwMode="auto">
            <a:xfrm flipH="1" flipV="1">
              <a:off x="907" y="1507"/>
              <a:ext cx="839" cy="91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05" name="Text Box 82"/>
            <p:cNvSpPr txBox="1">
              <a:spLocks noChangeArrowheads="1"/>
            </p:cNvSpPr>
            <p:nvPr/>
          </p:nvSpPr>
          <p:spPr bwMode="auto">
            <a:xfrm>
              <a:off x="1010" y="1799"/>
              <a:ext cx="355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50">
                  <a:solidFill>
                    <a:srgbClr val="FF0000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 sz="135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06" name="Text Box 83"/>
            <p:cNvSpPr txBox="1">
              <a:spLocks noChangeArrowheads="1"/>
            </p:cNvSpPr>
            <p:nvPr/>
          </p:nvSpPr>
          <p:spPr bwMode="auto">
            <a:xfrm>
              <a:off x="1410" y="2253"/>
              <a:ext cx="355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50">
                  <a:solidFill>
                    <a:srgbClr val="FF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35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07" name="Text Box 84"/>
            <p:cNvSpPr txBox="1">
              <a:spLocks noChangeArrowheads="1"/>
            </p:cNvSpPr>
            <p:nvPr/>
          </p:nvSpPr>
          <p:spPr bwMode="auto">
            <a:xfrm>
              <a:off x="690" y="1293"/>
              <a:ext cx="355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50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sz="135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08" name="Line 85"/>
            <p:cNvSpPr>
              <a:spLocks noChangeShapeType="1"/>
            </p:cNvSpPr>
            <p:nvPr/>
          </p:nvSpPr>
          <p:spPr bwMode="auto">
            <a:xfrm>
              <a:off x="906" y="1503"/>
              <a:ext cx="1285" cy="14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09" name="Arc 86"/>
            <p:cNvSpPr>
              <a:spLocks/>
            </p:cNvSpPr>
            <p:nvPr/>
          </p:nvSpPr>
          <p:spPr bwMode="auto">
            <a:xfrm rot="9982936" flipH="1">
              <a:off x="1007" y="1526"/>
              <a:ext cx="111" cy="11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10" name="Line 87"/>
            <p:cNvSpPr>
              <a:spLocks noChangeShapeType="1"/>
            </p:cNvSpPr>
            <p:nvPr/>
          </p:nvSpPr>
          <p:spPr bwMode="auto">
            <a:xfrm flipV="1">
              <a:off x="1211" y="1155"/>
              <a:ext cx="1110" cy="68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11" name="Arc 88"/>
            <p:cNvSpPr>
              <a:spLocks/>
            </p:cNvSpPr>
            <p:nvPr/>
          </p:nvSpPr>
          <p:spPr bwMode="auto">
            <a:xfrm rot="8697085" flipH="1">
              <a:off x="1248" y="1791"/>
              <a:ext cx="111" cy="11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12" name="Text Box 89"/>
            <p:cNvSpPr txBox="1">
              <a:spLocks noChangeArrowheads="1"/>
            </p:cNvSpPr>
            <p:nvPr/>
          </p:nvSpPr>
          <p:spPr bwMode="auto">
            <a:xfrm>
              <a:off x="1580" y="1342"/>
              <a:ext cx="355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50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  <a:endParaRPr lang="en-US" altLang="en-US" sz="135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13" name="Text Box 90"/>
            <p:cNvSpPr txBox="1">
              <a:spLocks noChangeArrowheads="1"/>
            </p:cNvSpPr>
            <p:nvPr/>
          </p:nvSpPr>
          <p:spPr bwMode="auto">
            <a:xfrm>
              <a:off x="1156" y="2659"/>
              <a:ext cx="81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i="1">
                  <a:solidFill>
                    <a:srgbClr val="0000CC"/>
                  </a:solidFill>
                  <a:latin typeface=".VnTime" panose="020B7200000000000000" pitchFamily="34" charset="0"/>
                </a:rPr>
                <a:t>H×nh 16</a:t>
              </a:r>
              <a:endParaRPr lang="en-US" altLang="en-US" sz="1200">
                <a:latin typeface="Arial" panose="020B0604020202020204" pitchFamily="34" charset="0"/>
              </a:endParaRPr>
            </a:p>
          </p:txBody>
        </p:sp>
        <p:sp>
          <p:nvSpPr>
            <p:cNvPr id="2114" name="Oval 91"/>
            <p:cNvSpPr>
              <a:spLocks noChangeArrowheads="1"/>
            </p:cNvSpPr>
            <p:nvPr/>
          </p:nvSpPr>
          <p:spPr bwMode="auto">
            <a:xfrm>
              <a:off x="2582" y="1286"/>
              <a:ext cx="1064" cy="1060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15" name="Line 92"/>
            <p:cNvSpPr>
              <a:spLocks noChangeShapeType="1"/>
            </p:cNvSpPr>
            <p:nvPr/>
          </p:nvSpPr>
          <p:spPr bwMode="auto">
            <a:xfrm flipV="1">
              <a:off x="2432" y="1409"/>
              <a:ext cx="329" cy="91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16" name="Text Box 93"/>
            <p:cNvSpPr txBox="1">
              <a:spLocks noChangeArrowheads="1"/>
            </p:cNvSpPr>
            <p:nvPr/>
          </p:nvSpPr>
          <p:spPr bwMode="auto">
            <a:xfrm>
              <a:off x="2979" y="1581"/>
              <a:ext cx="38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50">
                  <a:solidFill>
                    <a:srgbClr val="FF0000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 sz="135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17" name="Text Box 94"/>
            <p:cNvSpPr txBox="1">
              <a:spLocks noChangeArrowheads="1"/>
            </p:cNvSpPr>
            <p:nvPr/>
          </p:nvSpPr>
          <p:spPr bwMode="auto">
            <a:xfrm>
              <a:off x="2340" y="1830"/>
              <a:ext cx="387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50">
                  <a:solidFill>
                    <a:srgbClr val="FF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35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18" name="Text Box 95"/>
            <p:cNvSpPr txBox="1">
              <a:spLocks noChangeArrowheads="1"/>
            </p:cNvSpPr>
            <p:nvPr/>
          </p:nvSpPr>
          <p:spPr bwMode="auto">
            <a:xfrm>
              <a:off x="2538" y="1206"/>
              <a:ext cx="387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50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sz="135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19" name="Line 96"/>
            <p:cNvSpPr>
              <a:spLocks noChangeShapeType="1"/>
            </p:cNvSpPr>
            <p:nvPr/>
          </p:nvSpPr>
          <p:spPr bwMode="auto">
            <a:xfrm>
              <a:off x="2757" y="1414"/>
              <a:ext cx="1249" cy="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20" name="Arc 97"/>
            <p:cNvSpPr>
              <a:spLocks/>
            </p:cNvSpPr>
            <p:nvPr/>
          </p:nvSpPr>
          <p:spPr bwMode="auto">
            <a:xfrm rot="10857762" flipH="1">
              <a:off x="2727" y="1422"/>
              <a:ext cx="185" cy="137"/>
            </a:xfrm>
            <a:custGeom>
              <a:avLst/>
              <a:gdLst>
                <a:gd name="G0" fmla="+- 13130 0 0"/>
                <a:gd name="G1" fmla="+- 21600 0 0"/>
                <a:gd name="G2" fmla="+- 21600 0 0"/>
                <a:gd name="T0" fmla="*/ 0 w 34730"/>
                <a:gd name="T1" fmla="*/ 4449 h 26700"/>
                <a:gd name="T2" fmla="*/ 34119 w 34730"/>
                <a:gd name="T3" fmla="*/ 26700 h 26700"/>
                <a:gd name="T4" fmla="*/ 13130 w 34730"/>
                <a:gd name="T5" fmla="*/ 21600 h 26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730" h="26700" fill="none" extrusionOk="0">
                  <a:moveTo>
                    <a:pt x="-1" y="4448"/>
                  </a:moveTo>
                  <a:cubicBezTo>
                    <a:pt x="3768" y="1563"/>
                    <a:pt x="8383" y="0"/>
                    <a:pt x="13130" y="0"/>
                  </a:cubicBezTo>
                  <a:cubicBezTo>
                    <a:pt x="25059" y="0"/>
                    <a:pt x="34730" y="9670"/>
                    <a:pt x="34730" y="21600"/>
                  </a:cubicBezTo>
                  <a:cubicBezTo>
                    <a:pt x="34730" y="23318"/>
                    <a:pt x="34524" y="25030"/>
                    <a:pt x="34119" y="26700"/>
                  </a:cubicBezTo>
                </a:path>
                <a:path w="34730" h="26700" stroke="0" extrusionOk="0">
                  <a:moveTo>
                    <a:pt x="-1" y="4448"/>
                  </a:moveTo>
                  <a:cubicBezTo>
                    <a:pt x="3768" y="1563"/>
                    <a:pt x="8383" y="0"/>
                    <a:pt x="13130" y="0"/>
                  </a:cubicBezTo>
                  <a:cubicBezTo>
                    <a:pt x="25059" y="0"/>
                    <a:pt x="34730" y="9670"/>
                    <a:pt x="34730" y="21600"/>
                  </a:cubicBezTo>
                  <a:cubicBezTo>
                    <a:pt x="34730" y="23318"/>
                    <a:pt x="34524" y="25030"/>
                    <a:pt x="34119" y="26700"/>
                  </a:cubicBezTo>
                  <a:lnTo>
                    <a:pt x="1313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21" name="Text Box 98"/>
            <p:cNvSpPr txBox="1">
              <a:spLocks noChangeArrowheads="1"/>
            </p:cNvSpPr>
            <p:nvPr/>
          </p:nvSpPr>
          <p:spPr bwMode="auto">
            <a:xfrm>
              <a:off x="3450" y="1212"/>
              <a:ext cx="387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50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  <a:endParaRPr lang="en-US" altLang="en-US" sz="135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22" name="Text Box 99"/>
            <p:cNvSpPr txBox="1">
              <a:spLocks noChangeArrowheads="1"/>
            </p:cNvSpPr>
            <p:nvPr/>
          </p:nvSpPr>
          <p:spPr bwMode="auto">
            <a:xfrm>
              <a:off x="2682" y="2646"/>
              <a:ext cx="81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i="1">
                  <a:solidFill>
                    <a:srgbClr val="0000CC"/>
                  </a:solidFill>
                  <a:latin typeface=".VnTime" panose="020B7200000000000000" pitchFamily="34" charset="0"/>
                </a:rPr>
                <a:t>H×nh 17</a:t>
              </a:r>
              <a:endParaRPr lang="en-US" altLang="en-US" sz="1200">
                <a:latin typeface="Arial" panose="020B0604020202020204" pitchFamily="34" charset="0"/>
              </a:endParaRPr>
            </a:p>
          </p:txBody>
        </p:sp>
        <p:sp>
          <p:nvSpPr>
            <p:cNvPr id="2123" name="Oval 100"/>
            <p:cNvSpPr>
              <a:spLocks noChangeArrowheads="1"/>
            </p:cNvSpPr>
            <p:nvPr/>
          </p:nvSpPr>
          <p:spPr bwMode="auto">
            <a:xfrm>
              <a:off x="3087" y="1791"/>
              <a:ext cx="29" cy="2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24" name="Line 101"/>
            <p:cNvSpPr>
              <a:spLocks noChangeShapeType="1"/>
            </p:cNvSpPr>
            <p:nvPr/>
          </p:nvSpPr>
          <p:spPr bwMode="auto">
            <a:xfrm>
              <a:off x="2778" y="1446"/>
              <a:ext cx="720" cy="8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25" name="Text Box 102"/>
            <p:cNvSpPr txBox="1">
              <a:spLocks noChangeArrowheads="1"/>
            </p:cNvSpPr>
            <p:nvPr/>
          </p:nvSpPr>
          <p:spPr bwMode="auto">
            <a:xfrm>
              <a:off x="3498" y="2166"/>
              <a:ext cx="387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50">
                  <a:solidFill>
                    <a:srgbClr val="FF0000"/>
                  </a:solidFill>
                  <a:latin typeface="Times New Roman" panose="02020603050405020304" pitchFamily="18" charset="0"/>
                </a:rPr>
                <a:t>D</a:t>
              </a:r>
              <a:endParaRPr lang="en-US" altLang="en-US" sz="135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26" name="Line 103"/>
            <p:cNvSpPr>
              <a:spLocks noChangeShapeType="1"/>
            </p:cNvSpPr>
            <p:nvPr/>
          </p:nvSpPr>
          <p:spPr bwMode="auto">
            <a:xfrm flipV="1">
              <a:off x="3087" y="1487"/>
              <a:ext cx="399" cy="3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27" name="Line 104"/>
            <p:cNvSpPr>
              <a:spLocks noChangeShapeType="1"/>
            </p:cNvSpPr>
            <p:nvPr/>
          </p:nvSpPr>
          <p:spPr bwMode="auto">
            <a:xfrm flipH="1">
              <a:off x="2573" y="1812"/>
              <a:ext cx="532" cy="1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29" name="Oval 105"/>
            <p:cNvSpPr>
              <a:spLocks noChangeArrowheads="1"/>
            </p:cNvSpPr>
            <p:nvPr/>
          </p:nvSpPr>
          <p:spPr bwMode="auto">
            <a:xfrm>
              <a:off x="4314" y="1295"/>
              <a:ext cx="1054" cy="1053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30" name="Line 106"/>
            <p:cNvSpPr>
              <a:spLocks noChangeShapeType="1"/>
            </p:cNvSpPr>
            <p:nvPr/>
          </p:nvSpPr>
          <p:spPr bwMode="auto">
            <a:xfrm flipV="1">
              <a:off x="4204" y="1353"/>
              <a:ext cx="377" cy="110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31" name="Text Box 107"/>
            <p:cNvSpPr txBox="1">
              <a:spLocks noChangeArrowheads="1"/>
            </p:cNvSpPr>
            <p:nvPr/>
          </p:nvSpPr>
          <p:spPr bwMode="auto">
            <a:xfrm>
              <a:off x="4770" y="1617"/>
              <a:ext cx="35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50">
                  <a:solidFill>
                    <a:srgbClr val="FF0000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 sz="135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32" name="Text Box 108"/>
            <p:cNvSpPr txBox="1">
              <a:spLocks noChangeArrowheads="1"/>
            </p:cNvSpPr>
            <p:nvPr/>
          </p:nvSpPr>
          <p:spPr bwMode="auto">
            <a:xfrm>
              <a:off x="4770" y="2385"/>
              <a:ext cx="357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50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  <a:endParaRPr lang="en-US" altLang="en-US" sz="135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33" name="Line 109"/>
            <p:cNvSpPr>
              <a:spLocks noChangeShapeType="1"/>
            </p:cNvSpPr>
            <p:nvPr/>
          </p:nvSpPr>
          <p:spPr bwMode="auto">
            <a:xfrm>
              <a:off x="4578" y="1359"/>
              <a:ext cx="192" cy="124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34" name="Arc 110"/>
            <p:cNvSpPr>
              <a:spLocks/>
            </p:cNvSpPr>
            <p:nvPr/>
          </p:nvSpPr>
          <p:spPr bwMode="auto">
            <a:xfrm rot="13913035" flipH="1">
              <a:off x="4502" y="1576"/>
              <a:ext cx="138" cy="169"/>
            </a:xfrm>
            <a:custGeom>
              <a:avLst/>
              <a:gdLst>
                <a:gd name="G0" fmla="+- 4989 0 0"/>
                <a:gd name="G1" fmla="+- 21600 0 0"/>
                <a:gd name="G2" fmla="+- 21600 0 0"/>
                <a:gd name="T0" fmla="*/ 0 w 24909"/>
                <a:gd name="T1" fmla="*/ 584 h 21600"/>
                <a:gd name="T2" fmla="*/ 24909 w 24909"/>
                <a:gd name="T3" fmla="*/ 13249 h 21600"/>
                <a:gd name="T4" fmla="*/ 4989 w 2490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909" h="21600" fill="none" extrusionOk="0">
                  <a:moveTo>
                    <a:pt x="0" y="584"/>
                  </a:moveTo>
                  <a:cubicBezTo>
                    <a:pt x="1634" y="196"/>
                    <a:pt x="3308" y="0"/>
                    <a:pt x="4989" y="0"/>
                  </a:cubicBezTo>
                  <a:cubicBezTo>
                    <a:pt x="13691" y="0"/>
                    <a:pt x="21544" y="5222"/>
                    <a:pt x="24909" y="13248"/>
                  </a:cubicBezTo>
                </a:path>
                <a:path w="24909" h="21600" stroke="0" extrusionOk="0">
                  <a:moveTo>
                    <a:pt x="0" y="584"/>
                  </a:moveTo>
                  <a:cubicBezTo>
                    <a:pt x="1634" y="196"/>
                    <a:pt x="3308" y="0"/>
                    <a:pt x="4989" y="0"/>
                  </a:cubicBezTo>
                  <a:cubicBezTo>
                    <a:pt x="13691" y="0"/>
                    <a:pt x="21544" y="5222"/>
                    <a:pt x="24909" y="13248"/>
                  </a:cubicBezTo>
                  <a:lnTo>
                    <a:pt x="4989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35" name="Text Box 111"/>
            <p:cNvSpPr txBox="1">
              <a:spLocks noChangeArrowheads="1"/>
            </p:cNvSpPr>
            <p:nvPr/>
          </p:nvSpPr>
          <p:spPr bwMode="auto">
            <a:xfrm>
              <a:off x="4098" y="1905"/>
              <a:ext cx="35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50">
                  <a:solidFill>
                    <a:srgbClr val="FF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35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36" name="Text Box 112"/>
            <p:cNvSpPr txBox="1">
              <a:spLocks noChangeArrowheads="1"/>
            </p:cNvSpPr>
            <p:nvPr/>
          </p:nvSpPr>
          <p:spPr bwMode="auto">
            <a:xfrm>
              <a:off x="4104" y="2673"/>
              <a:ext cx="8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50" i="1">
                  <a:solidFill>
                    <a:srgbClr val="0000CC"/>
                  </a:solidFill>
                  <a:latin typeface=".VnTime" panose="020B7200000000000000" pitchFamily="34" charset="0"/>
                </a:rPr>
                <a:t>H×nh 18</a:t>
              </a:r>
              <a:endParaRPr lang="en-US" altLang="en-US" sz="1350">
                <a:latin typeface="Arial" panose="020B0604020202020204" pitchFamily="34" charset="0"/>
              </a:endParaRPr>
            </a:p>
          </p:txBody>
        </p:sp>
        <p:sp>
          <p:nvSpPr>
            <p:cNvPr id="2137" name="Oval 113"/>
            <p:cNvSpPr>
              <a:spLocks noChangeArrowheads="1"/>
            </p:cNvSpPr>
            <p:nvPr/>
          </p:nvSpPr>
          <p:spPr bwMode="auto">
            <a:xfrm>
              <a:off x="4788" y="1800"/>
              <a:ext cx="29" cy="2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38" name="Line 114"/>
            <p:cNvSpPr>
              <a:spLocks noChangeShapeType="1"/>
            </p:cNvSpPr>
            <p:nvPr/>
          </p:nvSpPr>
          <p:spPr bwMode="auto">
            <a:xfrm flipH="1">
              <a:off x="4368" y="1824"/>
              <a:ext cx="432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39" name="Line 115"/>
            <p:cNvSpPr>
              <a:spLocks noChangeShapeType="1"/>
            </p:cNvSpPr>
            <p:nvPr/>
          </p:nvSpPr>
          <p:spPr bwMode="auto">
            <a:xfrm flipH="1">
              <a:off x="4730" y="1824"/>
              <a:ext cx="70" cy="51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40" name="Arc 116"/>
            <p:cNvSpPr>
              <a:spLocks/>
            </p:cNvSpPr>
            <p:nvPr/>
          </p:nvSpPr>
          <p:spPr bwMode="auto">
            <a:xfrm rot="8697085" flipH="1">
              <a:off x="1275" y="1794"/>
              <a:ext cx="111" cy="11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41" name="Arc 117"/>
            <p:cNvSpPr>
              <a:spLocks/>
            </p:cNvSpPr>
            <p:nvPr/>
          </p:nvSpPr>
          <p:spPr bwMode="auto">
            <a:xfrm rot="15971052" flipH="1">
              <a:off x="4675" y="1871"/>
              <a:ext cx="138" cy="169"/>
            </a:xfrm>
            <a:custGeom>
              <a:avLst/>
              <a:gdLst>
                <a:gd name="G0" fmla="+- 4989 0 0"/>
                <a:gd name="G1" fmla="+- 21600 0 0"/>
                <a:gd name="G2" fmla="+- 21600 0 0"/>
                <a:gd name="T0" fmla="*/ 0 w 24909"/>
                <a:gd name="T1" fmla="*/ 584 h 21600"/>
                <a:gd name="T2" fmla="*/ 24909 w 24909"/>
                <a:gd name="T3" fmla="*/ 13249 h 21600"/>
                <a:gd name="T4" fmla="*/ 4989 w 2490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909" h="21600" fill="none" extrusionOk="0">
                  <a:moveTo>
                    <a:pt x="0" y="584"/>
                  </a:moveTo>
                  <a:cubicBezTo>
                    <a:pt x="1634" y="196"/>
                    <a:pt x="3308" y="0"/>
                    <a:pt x="4989" y="0"/>
                  </a:cubicBezTo>
                  <a:cubicBezTo>
                    <a:pt x="13691" y="0"/>
                    <a:pt x="21544" y="5222"/>
                    <a:pt x="24909" y="13248"/>
                  </a:cubicBezTo>
                </a:path>
                <a:path w="24909" h="21600" stroke="0" extrusionOk="0">
                  <a:moveTo>
                    <a:pt x="0" y="584"/>
                  </a:moveTo>
                  <a:cubicBezTo>
                    <a:pt x="1634" y="196"/>
                    <a:pt x="3308" y="0"/>
                    <a:pt x="4989" y="0"/>
                  </a:cubicBezTo>
                  <a:cubicBezTo>
                    <a:pt x="13691" y="0"/>
                    <a:pt x="21544" y="5222"/>
                    <a:pt x="24909" y="13248"/>
                  </a:cubicBezTo>
                  <a:lnTo>
                    <a:pt x="4989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42" name="Arc 118"/>
            <p:cNvSpPr>
              <a:spLocks/>
            </p:cNvSpPr>
            <p:nvPr/>
          </p:nvSpPr>
          <p:spPr bwMode="auto">
            <a:xfrm rot="15971052" flipH="1">
              <a:off x="4699" y="1847"/>
              <a:ext cx="138" cy="169"/>
            </a:xfrm>
            <a:custGeom>
              <a:avLst/>
              <a:gdLst>
                <a:gd name="G0" fmla="+- 4989 0 0"/>
                <a:gd name="G1" fmla="+- 21600 0 0"/>
                <a:gd name="G2" fmla="+- 21600 0 0"/>
                <a:gd name="T0" fmla="*/ 0 w 24909"/>
                <a:gd name="T1" fmla="*/ 584 h 21600"/>
                <a:gd name="T2" fmla="*/ 24909 w 24909"/>
                <a:gd name="T3" fmla="*/ 13249 h 21600"/>
                <a:gd name="T4" fmla="*/ 4989 w 2490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909" h="21600" fill="none" extrusionOk="0">
                  <a:moveTo>
                    <a:pt x="0" y="584"/>
                  </a:moveTo>
                  <a:cubicBezTo>
                    <a:pt x="1634" y="196"/>
                    <a:pt x="3308" y="0"/>
                    <a:pt x="4989" y="0"/>
                  </a:cubicBezTo>
                  <a:cubicBezTo>
                    <a:pt x="13691" y="0"/>
                    <a:pt x="21544" y="5222"/>
                    <a:pt x="24909" y="13248"/>
                  </a:cubicBezTo>
                </a:path>
                <a:path w="24909" h="21600" stroke="0" extrusionOk="0">
                  <a:moveTo>
                    <a:pt x="0" y="584"/>
                  </a:moveTo>
                  <a:cubicBezTo>
                    <a:pt x="1634" y="196"/>
                    <a:pt x="3308" y="0"/>
                    <a:pt x="4989" y="0"/>
                  </a:cubicBezTo>
                  <a:cubicBezTo>
                    <a:pt x="13691" y="0"/>
                    <a:pt x="21544" y="5222"/>
                    <a:pt x="24909" y="13248"/>
                  </a:cubicBezTo>
                  <a:lnTo>
                    <a:pt x="4989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aphicFrame>
        <p:nvGraphicFramePr>
          <p:cNvPr id="2168" name="Object 2167"/>
          <p:cNvGraphicFramePr>
            <a:graphicFrameLocks noChangeAspect="1"/>
          </p:cNvGraphicFramePr>
          <p:nvPr>
            <p:extLst/>
          </p:nvPr>
        </p:nvGraphicFramePr>
        <p:xfrm>
          <a:off x="5106314" y="2978022"/>
          <a:ext cx="343715" cy="292345"/>
        </p:xfrm>
        <a:graphic>
          <a:graphicData uri="http://schemas.openxmlformats.org/presentationml/2006/ole">
            <p:oleObj spid="_x0000_s1042" name="Equation" r:id="rId5" imgW="253780" imgH="215713" progId="Equation.DSMT4">
              <p:embed/>
            </p:oleObj>
          </a:graphicData>
        </a:graphic>
      </p:graphicFrame>
      <p:graphicFrame>
        <p:nvGraphicFramePr>
          <p:cNvPr id="2170" name="Object 2169"/>
          <p:cNvGraphicFramePr>
            <a:graphicFrameLocks noChangeAspect="1"/>
          </p:cNvGraphicFramePr>
          <p:nvPr>
            <p:extLst/>
          </p:nvPr>
        </p:nvGraphicFramePr>
        <p:xfrm>
          <a:off x="5217967" y="2215669"/>
          <a:ext cx="345871" cy="293990"/>
        </p:xfrm>
        <a:graphic>
          <a:graphicData uri="http://schemas.openxmlformats.org/presentationml/2006/ole">
            <p:oleObj spid="_x0000_s1043" name="Equation" r:id="rId6" imgW="253780" imgH="215713" progId="Equation.DSMT4">
              <p:embed/>
            </p:oleObj>
          </a:graphicData>
        </a:graphic>
      </p:graphicFrame>
      <p:graphicFrame>
        <p:nvGraphicFramePr>
          <p:cNvPr id="2173" name="Object 2172"/>
          <p:cNvGraphicFramePr>
            <a:graphicFrameLocks noChangeAspect="1"/>
          </p:cNvGraphicFramePr>
          <p:nvPr>
            <p:extLst/>
          </p:nvPr>
        </p:nvGraphicFramePr>
        <p:xfrm>
          <a:off x="6066102" y="5020014"/>
          <a:ext cx="446755" cy="292109"/>
        </p:xfrm>
        <a:graphic>
          <a:graphicData uri="http://schemas.openxmlformats.org/presentationml/2006/ole">
            <p:oleObj spid="_x0000_s1044" name="Equation" r:id="rId7" imgW="330057" imgH="215806" progId="Equation.DSMT4">
              <p:embed/>
            </p:oleObj>
          </a:graphicData>
        </a:graphic>
      </p:graphicFrame>
      <p:graphicFrame>
        <p:nvGraphicFramePr>
          <p:cNvPr id="2174" name="Object 2173"/>
          <p:cNvGraphicFramePr>
            <a:graphicFrameLocks noChangeAspect="1"/>
          </p:cNvGraphicFramePr>
          <p:nvPr>
            <p:extLst/>
          </p:nvPr>
        </p:nvGraphicFramePr>
        <p:xfrm>
          <a:off x="7849787" y="4975605"/>
          <a:ext cx="363147" cy="290518"/>
        </p:xfrm>
        <a:graphic>
          <a:graphicData uri="http://schemas.openxmlformats.org/presentationml/2006/ole">
            <p:oleObj spid="_x0000_s1045" name="Equation" r:id="rId8" imgW="253780" imgH="203024" progId="Equation.DSMT4">
              <p:embed/>
            </p:oleObj>
          </a:graphicData>
        </a:graphic>
      </p:graphicFrame>
      <p:graphicFrame>
        <p:nvGraphicFramePr>
          <p:cNvPr id="2175" name="Object 2174"/>
          <p:cNvGraphicFramePr>
            <a:graphicFrameLocks noChangeAspect="1"/>
          </p:cNvGraphicFramePr>
          <p:nvPr>
            <p:extLst/>
          </p:nvPr>
        </p:nvGraphicFramePr>
        <p:xfrm>
          <a:off x="7847858" y="5459752"/>
          <a:ext cx="357302" cy="303707"/>
        </p:xfrm>
        <a:graphic>
          <a:graphicData uri="http://schemas.openxmlformats.org/presentationml/2006/ole">
            <p:oleObj spid="_x0000_s1046" name="Equation" r:id="rId9" imgW="253780" imgH="215713" progId="Equation.DSMT4">
              <p:embed/>
            </p:oleObj>
          </a:graphicData>
        </a:graphic>
      </p:graphicFrame>
      <p:sp>
        <p:nvSpPr>
          <p:cNvPr id="2176" name="Arc 2175"/>
          <p:cNvSpPr/>
          <p:nvPr/>
        </p:nvSpPr>
        <p:spPr>
          <a:xfrm rot="3004272">
            <a:off x="3498333" y="2875198"/>
            <a:ext cx="1041374" cy="1073657"/>
          </a:xfrm>
          <a:prstGeom prst="arc">
            <a:avLst>
              <a:gd name="adj1" fmla="val 16200000"/>
              <a:gd name="adj2" fmla="val 7299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77" name="Arc 2176"/>
          <p:cNvSpPr/>
          <p:nvPr/>
        </p:nvSpPr>
        <p:spPr>
          <a:xfrm rot="14808304">
            <a:off x="5596485" y="2724059"/>
            <a:ext cx="1246583" cy="1261872"/>
          </a:xfrm>
          <a:prstGeom prst="arc">
            <a:avLst>
              <a:gd name="adj1" fmla="val 4316245"/>
              <a:gd name="adj2" fmla="val 1677055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2178" name="Object 2177"/>
          <p:cNvGraphicFramePr>
            <a:graphicFrameLocks noChangeAspect="1"/>
          </p:cNvGraphicFramePr>
          <p:nvPr>
            <p:extLst/>
          </p:nvPr>
        </p:nvGraphicFramePr>
        <p:xfrm>
          <a:off x="6088615" y="5511412"/>
          <a:ext cx="506594" cy="251204"/>
        </p:xfrm>
        <a:graphic>
          <a:graphicData uri="http://schemas.openxmlformats.org/presentationml/2006/ole">
            <p:oleObj spid="_x0000_s1047" name="Equation" r:id="rId10" imgW="457200" imgH="279400" progId="Equation.DSMT4">
              <p:embed/>
            </p:oleObj>
          </a:graphicData>
        </a:graphic>
      </p:graphicFrame>
      <p:pic>
        <p:nvPicPr>
          <p:cNvPr id="2246" name="Picture 19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856630">
            <a:off x="2749238" y="1800592"/>
            <a:ext cx="2747963" cy="14859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</a:extLst>
        </p:spPr>
      </p:pic>
      <p:pic>
        <p:nvPicPr>
          <p:cNvPr id="2247" name="Picture 19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889860">
            <a:off x="3093184" y="2179952"/>
            <a:ext cx="2836384" cy="153305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</a:extLst>
        </p:spPr>
      </p:pic>
      <p:graphicFrame>
        <p:nvGraphicFramePr>
          <p:cNvPr id="2180" name="Object 2179"/>
          <p:cNvGraphicFramePr>
            <a:graphicFrameLocks noChangeAspect="1"/>
          </p:cNvGraphicFramePr>
          <p:nvPr>
            <p:extLst/>
          </p:nvPr>
        </p:nvGraphicFramePr>
        <p:xfrm>
          <a:off x="3471880" y="5068236"/>
          <a:ext cx="964376" cy="267882"/>
        </p:xfrm>
        <a:graphic>
          <a:graphicData uri="http://schemas.openxmlformats.org/presentationml/2006/ole">
            <p:oleObj spid="_x0000_s1048" name="Equation" r:id="rId12" imgW="914400" imgH="253800" progId="Equation.DSMT4">
              <p:embed/>
            </p:oleObj>
          </a:graphicData>
        </a:graphic>
      </p:graphicFrame>
      <p:graphicFrame>
        <p:nvGraphicFramePr>
          <p:cNvPr id="167" name="Object 166"/>
          <p:cNvGraphicFramePr>
            <a:graphicFrameLocks noChangeAspect="1"/>
          </p:cNvGraphicFramePr>
          <p:nvPr>
            <p:extLst/>
          </p:nvPr>
        </p:nvGraphicFramePr>
        <p:xfrm>
          <a:off x="5518880" y="5089694"/>
          <a:ext cx="964376" cy="267882"/>
        </p:xfrm>
        <a:graphic>
          <a:graphicData uri="http://schemas.openxmlformats.org/presentationml/2006/ole">
            <p:oleObj spid="_x0000_s1049" name="Equation" r:id="rId13" imgW="914400" imgH="253800" progId="Equation.DSMT4">
              <p:embed/>
            </p:oleObj>
          </a:graphicData>
        </a:graphic>
      </p:graphicFrame>
      <p:graphicFrame>
        <p:nvGraphicFramePr>
          <p:cNvPr id="168" name="Object 167"/>
          <p:cNvGraphicFramePr>
            <a:graphicFrameLocks noChangeAspect="1"/>
          </p:cNvGraphicFramePr>
          <p:nvPr>
            <p:extLst/>
          </p:nvPr>
        </p:nvGraphicFramePr>
        <p:xfrm>
          <a:off x="7220427" y="5061617"/>
          <a:ext cx="964376" cy="267882"/>
        </p:xfrm>
        <a:graphic>
          <a:graphicData uri="http://schemas.openxmlformats.org/presentationml/2006/ole">
            <p:oleObj spid="_x0000_s1050" name="Equation" r:id="rId14" imgW="914400" imgH="253800" progId="Equation.DSMT4">
              <p:embed/>
            </p:oleObj>
          </a:graphicData>
        </a:graphic>
      </p:graphicFrame>
      <p:graphicFrame>
        <p:nvGraphicFramePr>
          <p:cNvPr id="2182" name="Object 2181"/>
          <p:cNvGraphicFramePr>
            <a:graphicFrameLocks noChangeAspect="1"/>
          </p:cNvGraphicFramePr>
          <p:nvPr>
            <p:extLst/>
          </p:nvPr>
        </p:nvGraphicFramePr>
        <p:xfrm>
          <a:off x="3295650" y="2628900"/>
          <a:ext cx="685800" cy="161925"/>
        </p:xfrm>
        <a:graphic>
          <a:graphicData uri="http://schemas.openxmlformats.org/presentationml/2006/ole">
            <p:oleObj spid="_x0000_s1051" name="Equation" r:id="rId15" imgW="914400" imgH="216000" progId="Equation.DSMT4">
              <p:embed/>
            </p:oleObj>
          </a:graphicData>
        </a:graphic>
      </p:graphicFrame>
      <p:grpSp>
        <p:nvGrpSpPr>
          <p:cNvPr id="2184" name="Group 2183"/>
          <p:cNvGrpSpPr/>
          <p:nvPr/>
        </p:nvGrpSpPr>
        <p:grpSpPr>
          <a:xfrm>
            <a:off x="3427215" y="5475691"/>
            <a:ext cx="1199554" cy="390764"/>
            <a:chOff x="4726784" y="6157913"/>
            <a:chExt cx="1599405" cy="521018"/>
          </a:xfrm>
        </p:grpSpPr>
        <p:sp>
          <p:nvSpPr>
            <p:cNvPr id="2181" name="TextBox 2180"/>
            <p:cNvSpPr txBox="1"/>
            <p:nvPr/>
          </p:nvSpPr>
          <p:spPr>
            <a:xfrm>
              <a:off x="4726784" y="6186488"/>
              <a:ext cx="118822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Sđ  </a:t>
              </a:r>
            </a:p>
          </p:txBody>
        </p:sp>
        <p:graphicFrame>
          <p:nvGraphicFramePr>
            <p:cNvPr id="2183" name="Object 2182"/>
            <p:cNvGraphicFramePr>
              <a:graphicFrameLocks noChangeAspect="1"/>
            </p:cNvGraphicFramePr>
            <p:nvPr>
              <p:extLst/>
            </p:nvPr>
          </p:nvGraphicFramePr>
          <p:xfrm>
            <a:off x="5143501" y="6157913"/>
            <a:ext cx="1182688" cy="430212"/>
          </p:xfrm>
          <a:graphic>
            <a:graphicData uri="http://schemas.openxmlformats.org/presentationml/2006/ole">
              <p:oleObj spid="_x0000_s1052" name="Equation" r:id="rId16" imgW="698400" imgH="253800" progId="Equation.DSMT4">
                <p:embed/>
              </p:oleObj>
            </a:graphicData>
          </a:graphic>
        </p:graphicFrame>
      </p:grpSp>
      <p:sp>
        <p:nvSpPr>
          <p:cNvPr id="2185" name="Arc 2184"/>
          <p:cNvSpPr/>
          <p:nvPr/>
        </p:nvSpPr>
        <p:spPr>
          <a:xfrm rot="10606007">
            <a:off x="7690205" y="2941439"/>
            <a:ext cx="1024067" cy="1008093"/>
          </a:xfrm>
          <a:prstGeom prst="arc">
            <a:avLst>
              <a:gd name="adj1" fmla="val 16875512"/>
              <a:gd name="adj2" fmla="val 2084286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70" name="Object 69"/>
          <p:cNvGraphicFramePr>
            <a:graphicFrameLocks noChangeAspect="1"/>
          </p:cNvGraphicFramePr>
          <p:nvPr>
            <p:extLst/>
          </p:nvPr>
        </p:nvGraphicFramePr>
        <p:xfrm>
          <a:off x="4119148" y="5043177"/>
          <a:ext cx="343715" cy="292345"/>
        </p:xfrm>
        <a:graphic>
          <a:graphicData uri="http://schemas.openxmlformats.org/presentationml/2006/ole">
            <p:oleObj spid="_x0000_s1053" name="Equation" r:id="rId17" imgW="253780" imgH="215713" progId="Equation.DSMT4">
              <p:embed/>
            </p:oleObj>
          </a:graphicData>
        </a:graphic>
      </p:graphicFrame>
      <p:graphicFrame>
        <p:nvGraphicFramePr>
          <p:cNvPr id="71" name="Object 70"/>
          <p:cNvGraphicFramePr>
            <a:graphicFrameLocks noChangeAspect="1"/>
          </p:cNvGraphicFramePr>
          <p:nvPr>
            <p:extLst/>
          </p:nvPr>
        </p:nvGraphicFramePr>
        <p:xfrm>
          <a:off x="4267804" y="5482948"/>
          <a:ext cx="345871" cy="293990"/>
        </p:xfrm>
        <a:graphic>
          <a:graphicData uri="http://schemas.openxmlformats.org/presentationml/2006/ole">
            <p:oleObj spid="_x0000_s1054" name="Equation" r:id="rId18" imgW="253780" imgH="215713" progId="Equation.DSMT4">
              <p:embed/>
            </p:oleObj>
          </a:graphicData>
        </a:graphic>
      </p:graphicFrame>
      <p:grpSp>
        <p:nvGrpSpPr>
          <p:cNvPr id="72" name="Group 71"/>
          <p:cNvGrpSpPr/>
          <p:nvPr/>
        </p:nvGrpSpPr>
        <p:grpSpPr>
          <a:xfrm>
            <a:off x="5243376" y="5524718"/>
            <a:ext cx="1199554" cy="390764"/>
            <a:chOff x="4726784" y="6157913"/>
            <a:chExt cx="1599405" cy="521018"/>
          </a:xfrm>
        </p:grpSpPr>
        <p:sp>
          <p:nvSpPr>
            <p:cNvPr id="73" name="TextBox 72"/>
            <p:cNvSpPr txBox="1"/>
            <p:nvPr/>
          </p:nvSpPr>
          <p:spPr>
            <a:xfrm>
              <a:off x="4726784" y="6186488"/>
              <a:ext cx="118822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Sđ  </a:t>
              </a:r>
            </a:p>
          </p:txBody>
        </p:sp>
        <p:graphicFrame>
          <p:nvGraphicFramePr>
            <p:cNvPr id="74" name="Object 73"/>
            <p:cNvGraphicFramePr>
              <a:graphicFrameLocks noChangeAspect="1"/>
            </p:cNvGraphicFramePr>
            <p:nvPr>
              <p:extLst/>
            </p:nvPr>
          </p:nvGraphicFramePr>
          <p:xfrm>
            <a:off x="5143501" y="6157913"/>
            <a:ext cx="1182688" cy="430212"/>
          </p:xfrm>
          <a:graphic>
            <a:graphicData uri="http://schemas.openxmlformats.org/presentationml/2006/ole">
              <p:oleObj spid="_x0000_s1055" name="Equation" r:id="rId19" imgW="698400" imgH="253800" progId="Equation.DSMT4">
                <p:embed/>
              </p:oleObj>
            </a:graphicData>
          </a:graphic>
        </p:graphicFrame>
      </p:grpSp>
      <p:grpSp>
        <p:nvGrpSpPr>
          <p:cNvPr id="75" name="Group 74"/>
          <p:cNvGrpSpPr/>
          <p:nvPr/>
        </p:nvGrpSpPr>
        <p:grpSpPr>
          <a:xfrm>
            <a:off x="7002684" y="5473667"/>
            <a:ext cx="1199554" cy="390764"/>
            <a:chOff x="4726784" y="6157913"/>
            <a:chExt cx="1599405" cy="521018"/>
          </a:xfrm>
        </p:grpSpPr>
        <p:sp>
          <p:nvSpPr>
            <p:cNvPr id="76" name="TextBox 75"/>
            <p:cNvSpPr txBox="1"/>
            <p:nvPr/>
          </p:nvSpPr>
          <p:spPr>
            <a:xfrm>
              <a:off x="4726784" y="6186488"/>
              <a:ext cx="118822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Sđ  </a:t>
              </a:r>
            </a:p>
          </p:txBody>
        </p:sp>
        <p:graphicFrame>
          <p:nvGraphicFramePr>
            <p:cNvPr id="77" name="Object 76"/>
            <p:cNvGraphicFramePr>
              <a:graphicFrameLocks noChangeAspect="1"/>
            </p:cNvGraphicFramePr>
            <p:nvPr>
              <p:extLst/>
            </p:nvPr>
          </p:nvGraphicFramePr>
          <p:xfrm>
            <a:off x="5143501" y="6157913"/>
            <a:ext cx="1182688" cy="430212"/>
          </p:xfrm>
          <a:graphic>
            <a:graphicData uri="http://schemas.openxmlformats.org/presentationml/2006/ole">
              <p:oleObj spid="_x0000_s1056" name="Equation" r:id="rId20" imgW="698400" imgH="253800" progId="Equation.DSMT4">
                <p:embed/>
              </p:oleObj>
            </a:graphicData>
          </a:graphic>
        </p:graphicFrame>
      </p:grpSp>
      <p:grpSp>
        <p:nvGrpSpPr>
          <p:cNvPr id="92" name="Group 91"/>
          <p:cNvGrpSpPr/>
          <p:nvPr/>
        </p:nvGrpSpPr>
        <p:grpSpPr>
          <a:xfrm>
            <a:off x="1634314" y="2672493"/>
            <a:ext cx="1626395" cy="1521046"/>
            <a:chOff x="3014664" y="2451855"/>
            <a:chExt cx="2168526" cy="2028061"/>
          </a:xfrm>
        </p:grpSpPr>
        <p:grpSp>
          <p:nvGrpSpPr>
            <p:cNvPr id="93" name="Group 77"/>
            <p:cNvGrpSpPr>
              <a:grpSpLocks/>
            </p:cNvGrpSpPr>
            <p:nvPr/>
          </p:nvGrpSpPr>
          <p:grpSpPr bwMode="auto">
            <a:xfrm>
              <a:off x="3014664" y="2470141"/>
              <a:ext cx="2168526" cy="2009775"/>
              <a:chOff x="602" y="1367"/>
              <a:chExt cx="1366" cy="1266"/>
            </a:xfrm>
          </p:grpSpPr>
          <p:sp>
            <p:nvSpPr>
              <p:cNvPr id="96" name="Oval 79"/>
              <p:cNvSpPr>
                <a:spLocks noChangeArrowheads="1"/>
              </p:cNvSpPr>
              <p:nvPr/>
            </p:nvSpPr>
            <p:spPr bwMode="auto">
              <a:xfrm>
                <a:off x="730" y="1367"/>
                <a:ext cx="976" cy="976"/>
              </a:xfrm>
              <a:prstGeom prst="ellipse">
                <a:avLst/>
              </a:prstGeom>
              <a:noFill/>
              <a:ln w="2857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pic>
            <p:nvPicPr>
              <p:cNvPr id="97" name="Picture 8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2" y="1794"/>
                <a:ext cx="102" cy="1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8" name="Line 81"/>
              <p:cNvSpPr>
                <a:spLocks noChangeShapeType="1"/>
              </p:cNvSpPr>
              <p:nvPr/>
            </p:nvSpPr>
            <p:spPr bwMode="auto">
              <a:xfrm flipH="1" flipV="1">
                <a:off x="786" y="1606"/>
                <a:ext cx="920" cy="95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9" name="Text Box 82"/>
              <p:cNvSpPr txBox="1">
                <a:spLocks noChangeArrowheads="1"/>
              </p:cNvSpPr>
              <p:nvPr/>
            </p:nvSpPr>
            <p:spPr bwMode="auto">
              <a:xfrm>
                <a:off x="1100" y="1629"/>
                <a:ext cx="355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O</a:t>
                </a:r>
                <a:endParaRPr lang="en-US" altLang="en-US" sz="135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0" name="Text Box 83"/>
              <p:cNvSpPr txBox="1">
                <a:spLocks noChangeArrowheads="1"/>
              </p:cNvSpPr>
              <p:nvPr/>
            </p:nvSpPr>
            <p:spPr bwMode="auto">
              <a:xfrm>
                <a:off x="1162" y="2331"/>
                <a:ext cx="355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>
                    <a:solidFill>
                      <a:srgbClr val="FF0000"/>
                    </a:solidFill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101" name="Text Box 84"/>
              <p:cNvSpPr txBox="1">
                <a:spLocks noChangeArrowheads="1"/>
              </p:cNvSpPr>
              <p:nvPr/>
            </p:nvSpPr>
            <p:spPr bwMode="auto">
              <a:xfrm>
                <a:off x="602" y="1443"/>
                <a:ext cx="355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A</a:t>
                </a:r>
                <a:endParaRPr lang="en-US" altLang="en-US" sz="135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" name="Line 85"/>
              <p:cNvSpPr>
                <a:spLocks noChangeShapeType="1"/>
              </p:cNvSpPr>
              <p:nvPr/>
            </p:nvSpPr>
            <p:spPr bwMode="auto">
              <a:xfrm>
                <a:off x="796" y="1604"/>
                <a:ext cx="1172" cy="3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3" name="Arc 86"/>
              <p:cNvSpPr>
                <a:spLocks/>
              </p:cNvSpPr>
              <p:nvPr/>
            </p:nvSpPr>
            <p:spPr bwMode="auto">
              <a:xfrm rot="9982936" flipH="1">
                <a:off x="917" y="1626"/>
                <a:ext cx="111" cy="11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4" name="Line 87"/>
              <p:cNvSpPr>
                <a:spLocks noChangeShapeType="1"/>
              </p:cNvSpPr>
              <p:nvPr/>
            </p:nvSpPr>
            <p:spPr bwMode="auto">
              <a:xfrm flipV="1">
                <a:off x="1201" y="1639"/>
                <a:ext cx="439" cy="19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5" name="Text Box 89"/>
              <p:cNvSpPr txBox="1">
                <a:spLocks noChangeArrowheads="1"/>
              </p:cNvSpPr>
              <p:nvPr/>
            </p:nvSpPr>
            <p:spPr bwMode="auto">
              <a:xfrm>
                <a:off x="1560" y="1400"/>
                <a:ext cx="355" cy="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>
                    <a:solidFill>
                      <a:srgbClr val="FF0000"/>
                    </a:solidFill>
                    <a:latin typeface="Arial" panose="020B0604020202020204" pitchFamily="34" charset="0"/>
                  </a:rPr>
                  <a:t>C</a:t>
                </a:r>
              </a:p>
            </p:txBody>
          </p:sp>
        </p:grpSp>
        <p:sp>
          <p:nvSpPr>
            <p:cNvPr id="94" name="Arc 93"/>
            <p:cNvSpPr/>
            <p:nvPr/>
          </p:nvSpPr>
          <p:spPr>
            <a:xfrm rot="3696089">
              <a:off x="3232499" y="2474715"/>
              <a:ext cx="1554480" cy="1508760"/>
            </a:xfrm>
            <a:prstGeom prst="arc">
              <a:avLst>
                <a:gd name="adj1" fmla="val 16408021"/>
                <a:gd name="adj2" fmla="val 43589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95" name="Straight Connector 94"/>
            <p:cNvCxnSpPr/>
            <p:nvPr/>
          </p:nvCxnSpPr>
          <p:spPr>
            <a:xfrm>
              <a:off x="3965686" y="3247501"/>
              <a:ext cx="403116" cy="66531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>
            <a:off x="7962902" y="2788519"/>
            <a:ext cx="550478" cy="115634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451013" y="3866563"/>
            <a:ext cx="29367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129239" y="3058238"/>
            <a:ext cx="169545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>
                <a:solidFill>
                  <a:srgbClr val="0070C0"/>
                </a:solidFill>
              </a:rPr>
              <a:t>Trong một đường tròn, số đo của góc nội tiếp bằng nửa số đo của cung bị chắn.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912463" y="3857324"/>
            <a:ext cx="1346885" cy="550371"/>
            <a:chOff x="6817095" y="2751880"/>
            <a:chExt cx="1795846" cy="733828"/>
          </a:xfrm>
        </p:grpSpPr>
        <p:graphicFrame>
          <p:nvGraphicFramePr>
            <p:cNvPr id="113" name="Object 112"/>
            <p:cNvGraphicFramePr>
              <a:graphicFrameLocks noChangeAspect="1"/>
            </p:cNvGraphicFramePr>
            <p:nvPr>
              <p:extLst/>
            </p:nvPr>
          </p:nvGraphicFramePr>
          <p:xfrm>
            <a:off x="6817095" y="2833451"/>
            <a:ext cx="1001713" cy="635000"/>
          </p:xfrm>
          <a:graphic>
            <a:graphicData uri="http://schemas.openxmlformats.org/presentationml/2006/ole">
              <p:oleObj spid="_x0000_s1057" name="Equation" r:id="rId21" imgW="698400" imgH="444240" progId="Equation.DSMT4">
                <p:embed/>
              </p:oleObj>
            </a:graphicData>
          </a:graphic>
        </p:graphicFrame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7582279" y="2751880"/>
              <a:ext cx="1030662" cy="733828"/>
            </a:xfrm>
            <a:prstGeom prst="rect">
              <a:avLst/>
            </a:prstGeom>
          </p:spPr>
        </p:pic>
      </p:grpSp>
      <p:sp>
        <p:nvSpPr>
          <p:cNvPr id="115" name="TextBox 114"/>
          <p:cNvSpPr txBox="1"/>
          <p:nvPr/>
        </p:nvSpPr>
        <p:spPr>
          <a:xfrm>
            <a:off x="-145638" y="2804511"/>
            <a:ext cx="13180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>
                <a:solidFill>
                  <a:srgbClr val="FF0000"/>
                </a:solidFill>
              </a:rPr>
              <a:t>2. Định lý</a:t>
            </a:r>
          </a:p>
        </p:txBody>
      </p:sp>
    </p:spTree>
    <p:extLst>
      <p:ext uri="{BB962C8B-B14F-4D97-AF65-F5344CB8AC3E}">
        <p14:creationId xmlns:p14="http://schemas.microsoft.com/office/powerpoint/2010/main" xmlns="" val="38235207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062" y="596864"/>
            <a:ext cx="3852870" cy="626113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-67950" y="643786"/>
            <a:ext cx="13180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>
                <a:solidFill>
                  <a:srgbClr val="FF0000"/>
                </a:solidFill>
              </a:rPr>
              <a:t>1. Định nghĩa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468" y="1063796"/>
            <a:ext cx="377018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>
                <a:solidFill>
                  <a:srgbClr val="0070C0"/>
                </a:solidFill>
              </a:rPr>
              <a:t>- Góc nội tiếp là góc có đỉnh nằm trên đường tròn và hai cạnh chứa hai dây cung của đường tròn đó.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439" y="1906460"/>
            <a:ext cx="37489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>
                <a:solidFill>
                  <a:srgbClr val="0070C0"/>
                </a:solidFill>
              </a:rPr>
              <a:t>- Cung nằm bên trong góc gọi là cung bị chắn.</a:t>
            </a:r>
          </a:p>
        </p:txBody>
      </p:sp>
      <p:graphicFrame>
        <p:nvGraphicFramePr>
          <p:cNvPr id="2182" name="Object 2181"/>
          <p:cNvGraphicFramePr>
            <a:graphicFrameLocks noChangeAspect="1"/>
          </p:cNvGraphicFramePr>
          <p:nvPr>
            <p:extLst/>
          </p:nvPr>
        </p:nvGraphicFramePr>
        <p:xfrm>
          <a:off x="7174718" y="2071684"/>
          <a:ext cx="685800" cy="161925"/>
        </p:xfrm>
        <a:graphic>
          <a:graphicData uri="http://schemas.openxmlformats.org/presentationml/2006/ole">
            <p:oleObj spid="_x0000_s2062" name="Equation" r:id="rId3" imgW="914400" imgH="216000" progId="Equation.DSMT4">
              <p:embed/>
            </p:oleObj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-157462" y="2615319"/>
            <a:ext cx="13180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>
                <a:solidFill>
                  <a:srgbClr val="FF0000"/>
                </a:solidFill>
              </a:rPr>
              <a:t>2. Định lý</a:t>
            </a:r>
          </a:p>
        </p:txBody>
      </p:sp>
      <p:graphicFrame>
        <p:nvGraphicFramePr>
          <p:cNvPr id="88" name="Object 87"/>
          <p:cNvGraphicFramePr>
            <a:graphicFrameLocks noChangeAspect="1"/>
          </p:cNvGraphicFramePr>
          <p:nvPr>
            <p:extLst/>
          </p:nvPr>
        </p:nvGraphicFramePr>
        <p:xfrm>
          <a:off x="2327671" y="2528887"/>
          <a:ext cx="685800" cy="161925"/>
        </p:xfrm>
        <a:graphic>
          <a:graphicData uri="http://schemas.openxmlformats.org/presentationml/2006/ole">
            <p:oleObj spid="_x0000_s2063" name="Equation" r:id="rId4" imgW="914400" imgH="216000" progId="Equation.DSMT4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729" y="2881962"/>
            <a:ext cx="2336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>
                <a:solidFill>
                  <a:srgbClr val="0070C0"/>
                </a:solidFill>
              </a:rPr>
              <a:t>Trong một đường tròn, số đo của góc nội tiếp bằng nửa số đo của cung bị chắn.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974831" y="1920369"/>
            <a:ext cx="3193266" cy="333552"/>
            <a:chOff x="5077042" y="4654273"/>
            <a:chExt cx="4257688" cy="442976"/>
          </a:xfrm>
        </p:grpSpPr>
        <p:graphicFrame>
          <p:nvGraphicFramePr>
            <p:cNvPr id="2180" name="Object 2179"/>
            <p:cNvGraphicFramePr>
              <a:graphicFrameLocks noChangeAspect="1"/>
            </p:cNvGraphicFramePr>
            <p:nvPr>
              <p:extLst/>
            </p:nvPr>
          </p:nvGraphicFramePr>
          <p:xfrm>
            <a:off x="5532069" y="4654273"/>
            <a:ext cx="571500" cy="357187"/>
          </p:xfrm>
          <a:graphic>
            <a:graphicData uri="http://schemas.openxmlformats.org/presentationml/2006/ole">
              <p:oleObj spid="_x0000_s2064" name="Equation" r:id="rId5" imgW="406080" imgH="253800" progId="Equation.DSMT4">
                <p:embed/>
              </p:oleObj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5077042" y="4668068"/>
              <a:ext cx="4257688" cy="429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>
                  <a:solidFill>
                    <a:srgbClr val="0070C0"/>
                  </a:solidFill>
                </a:rPr>
                <a:t>GT:           là góc nội tiếp chắn cung BC</a:t>
              </a:r>
            </a:p>
          </p:txBody>
        </p:sp>
      </p:grpSp>
      <p:graphicFrame>
        <p:nvGraphicFramePr>
          <p:cNvPr id="91" name="Object 90"/>
          <p:cNvGraphicFramePr>
            <a:graphicFrameLocks noChangeAspect="1"/>
          </p:cNvGraphicFramePr>
          <p:nvPr>
            <p:extLst/>
          </p:nvPr>
        </p:nvGraphicFramePr>
        <p:xfrm>
          <a:off x="4403588" y="2229715"/>
          <a:ext cx="1246585" cy="469106"/>
        </p:xfrm>
        <a:graphic>
          <a:graphicData uri="http://schemas.openxmlformats.org/presentationml/2006/ole">
            <p:oleObj spid="_x0000_s2065" name="Equation" r:id="rId6" imgW="1180800" imgH="44424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014108" y="2303825"/>
            <a:ext cx="18216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>
                <a:solidFill>
                  <a:srgbClr val="0070C0"/>
                </a:solidFill>
              </a:rPr>
              <a:t>KL:                    sđ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17226" y="2734326"/>
            <a:ext cx="16037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>
                <a:solidFill>
                  <a:schemeClr val="bg1"/>
                </a:solidFill>
              </a:rPr>
              <a:t>Chứng minh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24832" y="3085250"/>
            <a:ext cx="311423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>
                <a:solidFill>
                  <a:srgbClr val="0070C0"/>
                </a:solidFill>
              </a:rPr>
              <a:t>Tam giác AOC cân tại O </a:t>
            </a:r>
            <a:r>
              <a:rPr lang="en-US" sz="1500" i="1">
                <a:solidFill>
                  <a:srgbClr val="0070C0"/>
                </a:solidFill>
              </a:rPr>
              <a:t>(vì OA=OC=R)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4142790" y="3377952"/>
          <a:ext cx="723931" cy="273182"/>
        </p:xfrm>
        <a:graphic>
          <a:graphicData uri="http://schemas.openxmlformats.org/presentationml/2006/ole">
            <p:oleObj spid="_x0000_s2066" name="Equation" r:id="rId7" imgW="672840" imgH="253800" progId="Equation.DSMT4">
              <p:embed/>
            </p:oleObj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5179219" y="3684359"/>
            <a:ext cx="2713523" cy="339939"/>
            <a:chOff x="5700599" y="3505664"/>
            <a:chExt cx="3618030" cy="453252"/>
          </a:xfrm>
        </p:grpSpPr>
        <p:graphicFrame>
          <p:nvGraphicFramePr>
            <p:cNvPr id="104" name="Object 103"/>
            <p:cNvGraphicFramePr>
              <a:graphicFrameLocks noChangeAspect="1"/>
            </p:cNvGraphicFramePr>
            <p:nvPr>
              <p:extLst/>
            </p:nvPr>
          </p:nvGraphicFramePr>
          <p:xfrm>
            <a:off x="5700599" y="3505664"/>
            <a:ext cx="673100" cy="417512"/>
          </p:xfrm>
          <a:graphic>
            <a:graphicData uri="http://schemas.openxmlformats.org/presentationml/2006/ole">
              <p:oleObj spid="_x0000_s2067" name="Equation" r:id="rId8" imgW="469800" imgH="291960" progId="Equation.DSMT4">
                <p:embed/>
              </p:oleObj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6299394" y="3528029"/>
              <a:ext cx="301923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>
                  <a:solidFill>
                    <a:srgbClr val="0070C0"/>
                  </a:solidFill>
                </a:rPr>
                <a:t>Là góc ngoài tam giác AOC)</a:t>
              </a:r>
            </a:p>
          </p:txBody>
        </p:sp>
      </p:grpSp>
      <p:graphicFrame>
        <p:nvGraphicFramePr>
          <p:cNvPr id="107" name="Object 106"/>
          <p:cNvGraphicFramePr>
            <a:graphicFrameLocks noChangeAspect="1"/>
          </p:cNvGraphicFramePr>
          <p:nvPr>
            <p:extLst/>
          </p:nvPr>
        </p:nvGraphicFramePr>
        <p:xfrm>
          <a:off x="4110038" y="3696263"/>
          <a:ext cx="1079897" cy="272654"/>
        </p:xfrm>
        <a:graphic>
          <a:graphicData uri="http://schemas.openxmlformats.org/presentationml/2006/ole">
            <p:oleObj spid="_x0000_s2068" name="Equation" r:id="rId9" imgW="1002960" imgH="253800" progId="Equation.DSMT4">
              <p:embed/>
            </p:oleObj>
          </a:graphicData>
        </a:graphic>
      </p:graphicFrame>
      <p:graphicFrame>
        <p:nvGraphicFramePr>
          <p:cNvPr id="108" name="Object 107"/>
          <p:cNvGraphicFramePr>
            <a:graphicFrameLocks noChangeAspect="1"/>
          </p:cNvGraphicFramePr>
          <p:nvPr>
            <p:extLst/>
          </p:nvPr>
        </p:nvGraphicFramePr>
        <p:xfrm>
          <a:off x="4120350" y="4297380"/>
          <a:ext cx="1378744" cy="476250"/>
        </p:xfrm>
        <a:graphic>
          <a:graphicData uri="http://schemas.openxmlformats.org/presentationml/2006/ole">
            <p:oleObj spid="_x0000_s2069" name="Equation" r:id="rId10" imgW="1282680" imgH="444240" progId="Equation.DSMT4">
              <p:embed/>
            </p:oleObj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4064245" y="4716558"/>
            <a:ext cx="4003701" cy="337603"/>
            <a:chOff x="5418993" y="5188349"/>
            <a:chExt cx="5338268" cy="450137"/>
          </a:xfrm>
        </p:grpSpPr>
        <p:graphicFrame>
          <p:nvGraphicFramePr>
            <p:cNvPr id="109" name="Object 108"/>
            <p:cNvGraphicFramePr>
              <a:graphicFrameLocks noChangeAspect="1"/>
            </p:cNvGraphicFramePr>
            <p:nvPr>
              <p:extLst/>
            </p:nvPr>
          </p:nvGraphicFramePr>
          <p:xfrm>
            <a:off x="5867669" y="5188349"/>
            <a:ext cx="1625600" cy="363537"/>
          </p:xfrm>
          <a:graphic>
            <a:graphicData uri="http://schemas.openxmlformats.org/presentationml/2006/ole">
              <p:oleObj spid="_x0000_s2070" name="Equation" r:id="rId11" imgW="1054080" imgH="253800" progId="Equation.DSMT4">
                <p:embed/>
              </p:oleObj>
            </a:graphicData>
          </a:graphic>
        </p:graphicFrame>
        <p:sp>
          <p:nvSpPr>
            <p:cNvPr id="23" name="TextBox 22"/>
            <p:cNvSpPr txBox="1"/>
            <p:nvPr/>
          </p:nvSpPr>
          <p:spPr>
            <a:xfrm>
              <a:off x="5418993" y="5207600"/>
              <a:ext cx="5338268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>
                  <a:solidFill>
                    <a:srgbClr val="0070C0"/>
                  </a:solidFill>
                </a:rPr>
                <a:t>Mà                sđ          (góc ở tâm chắn cung BC)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142790" y="4916565"/>
            <a:ext cx="1523998" cy="517036"/>
            <a:chOff x="5811838" y="4809719"/>
            <a:chExt cx="2031997" cy="689381"/>
          </a:xfrm>
        </p:grpSpPr>
        <p:graphicFrame>
          <p:nvGraphicFramePr>
            <p:cNvPr id="113" name="Object 112"/>
            <p:cNvGraphicFramePr>
              <a:graphicFrameLocks noChangeAspect="1"/>
            </p:cNvGraphicFramePr>
            <p:nvPr>
              <p:extLst/>
            </p:nvPr>
          </p:nvGraphicFramePr>
          <p:xfrm>
            <a:off x="5811838" y="4864100"/>
            <a:ext cx="1292225" cy="635000"/>
          </p:xfrm>
          <a:graphic>
            <a:graphicData uri="http://schemas.openxmlformats.org/presentationml/2006/ole">
              <p:oleObj spid="_x0000_s2071" name="Equation" r:id="rId12" imgW="901440" imgH="444240" progId="Equation.DSMT4">
                <p:embed/>
              </p:oleObj>
            </a:graphicData>
          </a:graphic>
        </p:graphicFrame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919185" y="4809719"/>
              <a:ext cx="924650" cy="658348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3912765" y="1415707"/>
            <a:ext cx="50714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>
                <a:solidFill>
                  <a:srgbClr val="FF0000"/>
                </a:solidFill>
              </a:rPr>
              <a:t>Trường hợp 1: Tâm đường tròn nằm trên một cạnh của góc nội tiếp BAC.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14109" y="5376515"/>
            <a:ext cx="48303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50" b="1">
                <a:solidFill>
                  <a:srgbClr val="FF0000"/>
                </a:solidFill>
              </a:rPr>
              <a:t>Dựa vào hình vẽ trên, giả sử cho góc BAC có số đo 50</a:t>
            </a:r>
            <a:r>
              <a:rPr lang="en-US" sz="1650" b="1" baseline="30000">
                <a:solidFill>
                  <a:srgbClr val="FF0000"/>
                </a:solidFill>
              </a:rPr>
              <a:t>0</a:t>
            </a:r>
            <a:r>
              <a:rPr lang="en-US" sz="1650" b="1">
                <a:solidFill>
                  <a:srgbClr val="FF0000"/>
                </a:solidFill>
              </a:rPr>
              <a:t>. Tính số đo cung nhỏ BC?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2557" y="5011206"/>
            <a:ext cx="8670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>
                <a:solidFill>
                  <a:srgbClr val="0070C0"/>
                </a:solidFill>
              </a:rPr>
              <a:t>(đpcm)</a:t>
            </a:r>
          </a:p>
        </p:txBody>
      </p:sp>
      <p:graphicFrame>
        <p:nvGraphicFramePr>
          <p:cNvPr id="53" name="Object 52"/>
          <p:cNvGraphicFramePr>
            <a:graphicFrameLocks noChangeAspect="1"/>
          </p:cNvGraphicFramePr>
          <p:nvPr>
            <p:extLst/>
          </p:nvPr>
        </p:nvGraphicFramePr>
        <p:xfrm>
          <a:off x="4113610" y="4001394"/>
          <a:ext cx="1460897" cy="313135"/>
        </p:xfrm>
        <a:graphic>
          <a:graphicData uri="http://schemas.openxmlformats.org/presentationml/2006/ole">
            <p:oleObj spid="_x0000_s2072" name="Equation" r:id="rId14" imgW="1358640" imgH="291960" progId="Equation.DSMT4">
              <p:embed/>
            </p:oleObj>
          </a:graphicData>
        </a:graphic>
      </p:graphicFrame>
      <p:grpSp>
        <p:nvGrpSpPr>
          <p:cNvPr id="54" name="Group 53"/>
          <p:cNvGrpSpPr/>
          <p:nvPr/>
        </p:nvGrpSpPr>
        <p:grpSpPr>
          <a:xfrm>
            <a:off x="1208822" y="3490890"/>
            <a:ext cx="1346885" cy="550371"/>
            <a:chOff x="6817095" y="2751880"/>
            <a:chExt cx="1795846" cy="733828"/>
          </a:xfrm>
        </p:grpSpPr>
        <p:graphicFrame>
          <p:nvGraphicFramePr>
            <p:cNvPr id="55" name="Object 54"/>
            <p:cNvGraphicFramePr>
              <a:graphicFrameLocks noChangeAspect="1"/>
            </p:cNvGraphicFramePr>
            <p:nvPr>
              <p:extLst/>
            </p:nvPr>
          </p:nvGraphicFramePr>
          <p:xfrm>
            <a:off x="6817095" y="2833451"/>
            <a:ext cx="1001713" cy="635000"/>
          </p:xfrm>
          <a:graphic>
            <a:graphicData uri="http://schemas.openxmlformats.org/presentationml/2006/ole">
              <p:oleObj spid="_x0000_s2073" name="Equation" r:id="rId15" imgW="698400" imgH="444240" progId="Equation.DSMT4">
                <p:embed/>
              </p:oleObj>
            </a:graphicData>
          </a:graphic>
        </p:graphicFrame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582279" y="2751880"/>
              <a:ext cx="1030662" cy="733828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2249342" y="2660668"/>
            <a:ext cx="1602582" cy="1510331"/>
            <a:chOff x="3046414" y="2451855"/>
            <a:chExt cx="2136776" cy="2013775"/>
          </a:xfrm>
        </p:grpSpPr>
        <p:grpSp>
          <p:nvGrpSpPr>
            <p:cNvPr id="58" name="Group 77"/>
            <p:cNvGrpSpPr>
              <a:grpSpLocks/>
            </p:cNvGrpSpPr>
            <p:nvPr/>
          </p:nvGrpSpPr>
          <p:grpSpPr bwMode="auto">
            <a:xfrm>
              <a:off x="3046414" y="2470142"/>
              <a:ext cx="2136776" cy="1995488"/>
              <a:chOff x="622" y="1367"/>
              <a:chExt cx="1346" cy="1257"/>
            </a:xfrm>
          </p:grpSpPr>
          <p:sp>
            <p:nvSpPr>
              <p:cNvPr id="61" name="Oval 79"/>
              <p:cNvSpPr>
                <a:spLocks noChangeArrowheads="1"/>
              </p:cNvSpPr>
              <p:nvPr/>
            </p:nvSpPr>
            <p:spPr bwMode="auto">
              <a:xfrm>
                <a:off x="730" y="1367"/>
                <a:ext cx="976" cy="976"/>
              </a:xfrm>
              <a:prstGeom prst="ellipse">
                <a:avLst/>
              </a:prstGeom>
              <a:noFill/>
              <a:ln w="2857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pic>
            <p:nvPicPr>
              <p:cNvPr id="62" name="Picture 80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2" y="1794"/>
                <a:ext cx="102" cy="1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3" name="Line 81"/>
              <p:cNvSpPr>
                <a:spLocks noChangeShapeType="1"/>
              </p:cNvSpPr>
              <p:nvPr/>
            </p:nvSpPr>
            <p:spPr bwMode="auto">
              <a:xfrm flipH="1" flipV="1">
                <a:off x="786" y="1606"/>
                <a:ext cx="920" cy="95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4" name="Text Box 82"/>
              <p:cNvSpPr txBox="1">
                <a:spLocks noChangeArrowheads="1"/>
              </p:cNvSpPr>
              <p:nvPr/>
            </p:nvSpPr>
            <p:spPr bwMode="auto">
              <a:xfrm>
                <a:off x="1100" y="1629"/>
                <a:ext cx="355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O</a:t>
                </a:r>
                <a:endParaRPr lang="en-US" altLang="en-US" sz="135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Text Box 83"/>
              <p:cNvSpPr txBox="1">
                <a:spLocks noChangeArrowheads="1"/>
              </p:cNvSpPr>
              <p:nvPr/>
            </p:nvSpPr>
            <p:spPr bwMode="auto">
              <a:xfrm>
                <a:off x="1282" y="2322"/>
                <a:ext cx="355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>
                    <a:solidFill>
                      <a:srgbClr val="FF0000"/>
                    </a:solidFill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66" name="Text Box 84"/>
              <p:cNvSpPr txBox="1">
                <a:spLocks noChangeArrowheads="1"/>
              </p:cNvSpPr>
              <p:nvPr/>
            </p:nvSpPr>
            <p:spPr bwMode="auto">
              <a:xfrm>
                <a:off x="622" y="1403"/>
                <a:ext cx="355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A</a:t>
                </a:r>
                <a:endParaRPr lang="en-US" altLang="en-US" sz="135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Line 85"/>
              <p:cNvSpPr>
                <a:spLocks noChangeShapeType="1"/>
              </p:cNvSpPr>
              <p:nvPr/>
            </p:nvSpPr>
            <p:spPr bwMode="auto">
              <a:xfrm>
                <a:off x="796" y="1604"/>
                <a:ext cx="1172" cy="3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8" name="Arc 86"/>
              <p:cNvSpPr>
                <a:spLocks/>
              </p:cNvSpPr>
              <p:nvPr/>
            </p:nvSpPr>
            <p:spPr bwMode="auto">
              <a:xfrm rot="9982936" flipH="1">
                <a:off x="917" y="1626"/>
                <a:ext cx="111" cy="11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9" name="Line 87"/>
              <p:cNvSpPr>
                <a:spLocks noChangeShapeType="1"/>
              </p:cNvSpPr>
              <p:nvPr/>
            </p:nvSpPr>
            <p:spPr bwMode="auto">
              <a:xfrm flipV="1">
                <a:off x="1201" y="1639"/>
                <a:ext cx="439" cy="19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0" name="Text Box 89"/>
              <p:cNvSpPr txBox="1">
                <a:spLocks noChangeArrowheads="1"/>
              </p:cNvSpPr>
              <p:nvPr/>
            </p:nvSpPr>
            <p:spPr bwMode="auto">
              <a:xfrm>
                <a:off x="1560" y="1400"/>
                <a:ext cx="355" cy="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>
                    <a:solidFill>
                      <a:srgbClr val="FF0000"/>
                    </a:solidFill>
                    <a:latin typeface="Arial" panose="020B0604020202020204" pitchFamily="34" charset="0"/>
                  </a:rPr>
                  <a:t>C</a:t>
                </a:r>
              </a:p>
            </p:txBody>
          </p:sp>
        </p:grpSp>
        <p:sp>
          <p:nvSpPr>
            <p:cNvPr id="59" name="Arc 58"/>
            <p:cNvSpPr/>
            <p:nvPr/>
          </p:nvSpPr>
          <p:spPr>
            <a:xfrm rot="3696089">
              <a:off x="3232499" y="2474715"/>
              <a:ext cx="1554480" cy="1508760"/>
            </a:xfrm>
            <a:prstGeom prst="arc">
              <a:avLst>
                <a:gd name="adj1" fmla="val 16408021"/>
                <a:gd name="adj2" fmla="val 43589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3965686" y="3247501"/>
              <a:ext cx="403116" cy="66531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6888282" y="2038862"/>
            <a:ext cx="1660534" cy="1814283"/>
            <a:chOff x="8884822" y="1575483"/>
            <a:chExt cx="2214045" cy="2419044"/>
          </a:xfrm>
        </p:grpSpPr>
        <p:grpSp>
          <p:nvGrpSpPr>
            <p:cNvPr id="24" name="Group 23"/>
            <p:cNvGrpSpPr/>
            <p:nvPr/>
          </p:nvGrpSpPr>
          <p:grpSpPr>
            <a:xfrm>
              <a:off x="8884822" y="1575483"/>
              <a:ext cx="2214045" cy="2419044"/>
              <a:chOff x="8884822" y="1528183"/>
              <a:chExt cx="2214045" cy="2419044"/>
            </a:xfrm>
          </p:grpSpPr>
          <p:grpSp>
            <p:nvGrpSpPr>
              <p:cNvPr id="85" name="Group 77"/>
              <p:cNvGrpSpPr>
                <a:grpSpLocks/>
              </p:cNvGrpSpPr>
              <p:nvPr/>
            </p:nvGrpSpPr>
            <p:grpSpPr bwMode="auto">
              <a:xfrm>
                <a:off x="8884822" y="1528183"/>
                <a:ext cx="2214045" cy="2419044"/>
                <a:chOff x="730" y="1265"/>
                <a:chExt cx="1225" cy="1354"/>
              </a:xfrm>
            </p:grpSpPr>
            <p:sp>
              <p:nvSpPr>
                <p:cNvPr id="92" name="Oval 79"/>
                <p:cNvSpPr>
                  <a:spLocks noChangeArrowheads="1"/>
                </p:cNvSpPr>
                <p:nvPr/>
              </p:nvSpPr>
              <p:spPr bwMode="auto">
                <a:xfrm>
                  <a:off x="730" y="1367"/>
                  <a:ext cx="976" cy="976"/>
                </a:xfrm>
                <a:prstGeom prst="ellipse">
                  <a:avLst/>
                </a:prstGeom>
                <a:noFill/>
                <a:ln w="28575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pic>
              <p:nvPicPr>
                <p:cNvPr id="93" name="Picture 80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62" y="1794"/>
                  <a:ext cx="102" cy="10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94" name="Line 81"/>
                <p:cNvSpPr>
                  <a:spLocks noChangeShapeType="1"/>
                </p:cNvSpPr>
                <p:nvPr/>
              </p:nvSpPr>
              <p:spPr bwMode="auto">
                <a:xfrm flipH="1" flipV="1">
                  <a:off x="942" y="1454"/>
                  <a:ext cx="761" cy="1165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95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1037" y="1782"/>
                  <a:ext cx="355" cy="2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135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O</a:t>
                  </a:r>
                  <a:endParaRPr lang="en-US" altLang="en-US" sz="1350">
                    <a:solidFill>
                      <a:srgbClr val="FF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6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1364" y="2259"/>
                  <a:ext cx="355" cy="3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1350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B</a:t>
                  </a:r>
                </a:p>
              </p:txBody>
            </p:sp>
            <p:sp>
              <p:nvSpPr>
                <p:cNvPr id="97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806" y="1265"/>
                  <a:ext cx="355" cy="3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1350" b="1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A</a:t>
                  </a:r>
                  <a:endParaRPr lang="en-US" altLang="en-US" sz="1350" b="1">
                    <a:solidFill>
                      <a:srgbClr val="FF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8" name="Line 85"/>
                <p:cNvSpPr>
                  <a:spLocks noChangeShapeType="1"/>
                </p:cNvSpPr>
                <p:nvPr/>
              </p:nvSpPr>
              <p:spPr bwMode="auto">
                <a:xfrm>
                  <a:off x="939" y="1452"/>
                  <a:ext cx="1016" cy="25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99" name="Arc 86"/>
                <p:cNvSpPr>
                  <a:spLocks/>
                </p:cNvSpPr>
                <p:nvPr/>
              </p:nvSpPr>
              <p:spPr bwMode="auto">
                <a:xfrm rot="9982936" flipH="1">
                  <a:off x="1043" y="1504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00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1201" y="1639"/>
                  <a:ext cx="439" cy="193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01" name="Text Box 89"/>
                <p:cNvSpPr txBox="1">
                  <a:spLocks noChangeArrowheads="1"/>
                </p:cNvSpPr>
                <p:nvPr/>
              </p:nvSpPr>
              <p:spPr bwMode="auto">
                <a:xfrm>
                  <a:off x="1596" y="1463"/>
                  <a:ext cx="355" cy="3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1350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C</a:t>
                  </a:r>
                </a:p>
              </p:txBody>
            </p:sp>
          </p:grpSp>
          <p:sp>
            <p:nvSpPr>
              <p:cNvPr id="89" name="Arc 88"/>
              <p:cNvSpPr/>
              <p:nvPr/>
            </p:nvSpPr>
            <p:spPr>
              <a:xfrm rot="3696089">
                <a:off x="8911654" y="1705688"/>
                <a:ext cx="1749430" cy="1717732"/>
              </a:xfrm>
              <a:prstGeom prst="arc">
                <a:avLst>
                  <a:gd name="adj1" fmla="val 16408021"/>
                  <a:gd name="adj2" fmla="val 21538890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02" name="Arc 86"/>
            <p:cNvSpPr>
              <a:spLocks/>
            </p:cNvSpPr>
            <p:nvPr/>
          </p:nvSpPr>
          <p:spPr bwMode="auto">
            <a:xfrm rot="9982936" flipH="1">
              <a:off x="9775212" y="2505334"/>
              <a:ext cx="188742" cy="22804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" name="Arc 86"/>
            <p:cNvSpPr>
              <a:spLocks/>
            </p:cNvSpPr>
            <p:nvPr/>
          </p:nvSpPr>
          <p:spPr bwMode="auto">
            <a:xfrm rot="9982936" flipH="1">
              <a:off x="9825490" y="2479702"/>
              <a:ext cx="209939" cy="31548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xmlns="" val="22685961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0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326" y="621500"/>
            <a:ext cx="3852870" cy="62365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7141" y="748362"/>
            <a:ext cx="13180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>
                <a:solidFill>
                  <a:srgbClr val="FF0000"/>
                </a:solidFill>
              </a:rPr>
              <a:t>1. Định nghĩa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7755" y="1120276"/>
            <a:ext cx="377018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>
                <a:solidFill>
                  <a:srgbClr val="0070C0"/>
                </a:solidFill>
              </a:rPr>
              <a:t>- Góc nội tiếp là góc có đỉnh nằm trên đường tròn và hai cạnh chứa hai dây cung của đường tròn đó.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45" y="1946561"/>
            <a:ext cx="37489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>
                <a:solidFill>
                  <a:srgbClr val="0070C0"/>
                </a:solidFill>
              </a:rPr>
              <a:t>- Cung nằm bên trong góc gọi là cung bị chắn.</a:t>
            </a:r>
          </a:p>
        </p:txBody>
      </p:sp>
      <p:graphicFrame>
        <p:nvGraphicFramePr>
          <p:cNvPr id="2182" name="Object 2181"/>
          <p:cNvGraphicFramePr>
            <a:graphicFrameLocks noChangeAspect="1"/>
          </p:cNvGraphicFramePr>
          <p:nvPr>
            <p:extLst/>
          </p:nvPr>
        </p:nvGraphicFramePr>
        <p:xfrm>
          <a:off x="7174718" y="2071684"/>
          <a:ext cx="685800" cy="161925"/>
        </p:xfrm>
        <a:graphic>
          <a:graphicData uri="http://schemas.openxmlformats.org/presentationml/2006/ole">
            <p:oleObj spid="_x0000_s3078" name="Equation" r:id="rId3" imgW="914400" imgH="216000" progId="Equation.DSMT4">
              <p:embed/>
            </p:oleObj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-145638" y="2721740"/>
            <a:ext cx="13180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>
                <a:solidFill>
                  <a:srgbClr val="FF0000"/>
                </a:solidFill>
              </a:rPr>
              <a:t>2. Định lý</a:t>
            </a:r>
          </a:p>
        </p:txBody>
      </p:sp>
      <p:graphicFrame>
        <p:nvGraphicFramePr>
          <p:cNvPr id="88" name="Object 87"/>
          <p:cNvGraphicFramePr>
            <a:graphicFrameLocks noChangeAspect="1"/>
          </p:cNvGraphicFramePr>
          <p:nvPr>
            <p:extLst/>
          </p:nvPr>
        </p:nvGraphicFramePr>
        <p:xfrm>
          <a:off x="2327671" y="2528887"/>
          <a:ext cx="685800" cy="161925"/>
        </p:xfrm>
        <a:graphic>
          <a:graphicData uri="http://schemas.openxmlformats.org/presentationml/2006/ole">
            <p:oleObj spid="_x0000_s3079" name="Equation" r:id="rId4" imgW="914400" imgH="216000" progId="Equation.DSMT4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729" y="3012031"/>
            <a:ext cx="2336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>
                <a:solidFill>
                  <a:srgbClr val="0070C0"/>
                </a:solidFill>
              </a:rPr>
              <a:t>Trong một đường tròn, số đo của góc nội tiếp bằng nửa số đo của cung bị chắn.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79065" y="1604504"/>
            <a:ext cx="50714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>
                <a:solidFill>
                  <a:srgbClr val="FF0000"/>
                </a:solidFill>
              </a:rPr>
              <a:t>Trường hợp 2: Tâm đường tròn nằm bên trong góc BAC.</a:t>
            </a:r>
          </a:p>
          <a:p>
            <a:r>
              <a:rPr lang="en-US" sz="1500" b="1">
                <a:solidFill>
                  <a:srgbClr val="FF0000"/>
                </a:solidFill>
              </a:rPr>
              <a:t>Trường hợp 3: Tâm đường tròn nằm bên ngoài góc BAC.</a:t>
            </a:r>
          </a:p>
        </p:txBody>
      </p:sp>
      <p:grpSp>
        <p:nvGrpSpPr>
          <p:cNvPr id="30" name="Group 77"/>
          <p:cNvGrpSpPr>
            <a:grpSpLocks/>
          </p:cNvGrpSpPr>
          <p:nvPr/>
        </p:nvGrpSpPr>
        <p:grpSpPr bwMode="auto">
          <a:xfrm>
            <a:off x="4687484" y="2536025"/>
            <a:ext cx="3605213" cy="2106217"/>
            <a:chOff x="2340" y="1137"/>
            <a:chExt cx="3028" cy="1769"/>
          </a:xfrm>
        </p:grpSpPr>
        <p:sp>
          <p:nvSpPr>
            <p:cNvPr id="31" name="Text Box 78"/>
            <p:cNvSpPr txBox="1">
              <a:spLocks noChangeArrowheads="1"/>
            </p:cNvSpPr>
            <p:nvPr/>
          </p:nvSpPr>
          <p:spPr bwMode="auto">
            <a:xfrm>
              <a:off x="4443" y="1137"/>
              <a:ext cx="357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50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sz="135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" name="Oval 91"/>
            <p:cNvSpPr>
              <a:spLocks noChangeArrowheads="1"/>
            </p:cNvSpPr>
            <p:nvPr/>
          </p:nvSpPr>
          <p:spPr bwMode="auto">
            <a:xfrm>
              <a:off x="2582" y="1286"/>
              <a:ext cx="1064" cy="1060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Line 92"/>
            <p:cNvSpPr>
              <a:spLocks noChangeShapeType="1"/>
            </p:cNvSpPr>
            <p:nvPr/>
          </p:nvSpPr>
          <p:spPr bwMode="auto">
            <a:xfrm flipV="1">
              <a:off x="2442" y="1439"/>
              <a:ext cx="329" cy="91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Text Box 93"/>
            <p:cNvSpPr txBox="1">
              <a:spLocks noChangeArrowheads="1"/>
            </p:cNvSpPr>
            <p:nvPr/>
          </p:nvSpPr>
          <p:spPr bwMode="auto">
            <a:xfrm>
              <a:off x="2979" y="1581"/>
              <a:ext cx="38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50">
                  <a:solidFill>
                    <a:srgbClr val="FF0000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 sz="135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" name="Text Box 94"/>
            <p:cNvSpPr txBox="1">
              <a:spLocks noChangeArrowheads="1"/>
            </p:cNvSpPr>
            <p:nvPr/>
          </p:nvSpPr>
          <p:spPr bwMode="auto">
            <a:xfrm>
              <a:off x="2340" y="1830"/>
              <a:ext cx="387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50">
                  <a:solidFill>
                    <a:srgbClr val="FF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35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Text Box 95"/>
            <p:cNvSpPr txBox="1">
              <a:spLocks noChangeArrowheads="1"/>
            </p:cNvSpPr>
            <p:nvPr/>
          </p:nvSpPr>
          <p:spPr bwMode="auto">
            <a:xfrm>
              <a:off x="2592" y="1215"/>
              <a:ext cx="387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50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sz="135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Line 96"/>
            <p:cNvSpPr>
              <a:spLocks noChangeShapeType="1"/>
            </p:cNvSpPr>
            <p:nvPr/>
          </p:nvSpPr>
          <p:spPr bwMode="auto">
            <a:xfrm>
              <a:off x="2777" y="1434"/>
              <a:ext cx="1249" cy="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Arc 97"/>
            <p:cNvSpPr>
              <a:spLocks/>
            </p:cNvSpPr>
            <p:nvPr/>
          </p:nvSpPr>
          <p:spPr bwMode="auto">
            <a:xfrm rot="10857762" flipH="1">
              <a:off x="2737" y="1452"/>
              <a:ext cx="185" cy="137"/>
            </a:xfrm>
            <a:custGeom>
              <a:avLst/>
              <a:gdLst>
                <a:gd name="G0" fmla="+- 13130 0 0"/>
                <a:gd name="G1" fmla="+- 21600 0 0"/>
                <a:gd name="G2" fmla="+- 21600 0 0"/>
                <a:gd name="T0" fmla="*/ 0 w 34730"/>
                <a:gd name="T1" fmla="*/ 4449 h 26700"/>
                <a:gd name="T2" fmla="*/ 34119 w 34730"/>
                <a:gd name="T3" fmla="*/ 26700 h 26700"/>
                <a:gd name="T4" fmla="*/ 13130 w 34730"/>
                <a:gd name="T5" fmla="*/ 21600 h 26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730" h="26700" fill="none" extrusionOk="0">
                  <a:moveTo>
                    <a:pt x="-1" y="4448"/>
                  </a:moveTo>
                  <a:cubicBezTo>
                    <a:pt x="3768" y="1563"/>
                    <a:pt x="8383" y="0"/>
                    <a:pt x="13130" y="0"/>
                  </a:cubicBezTo>
                  <a:cubicBezTo>
                    <a:pt x="25059" y="0"/>
                    <a:pt x="34730" y="9670"/>
                    <a:pt x="34730" y="21600"/>
                  </a:cubicBezTo>
                  <a:cubicBezTo>
                    <a:pt x="34730" y="23318"/>
                    <a:pt x="34524" y="25030"/>
                    <a:pt x="34119" y="26700"/>
                  </a:cubicBezTo>
                </a:path>
                <a:path w="34730" h="26700" stroke="0" extrusionOk="0">
                  <a:moveTo>
                    <a:pt x="-1" y="4448"/>
                  </a:moveTo>
                  <a:cubicBezTo>
                    <a:pt x="3768" y="1563"/>
                    <a:pt x="8383" y="0"/>
                    <a:pt x="13130" y="0"/>
                  </a:cubicBezTo>
                  <a:cubicBezTo>
                    <a:pt x="25059" y="0"/>
                    <a:pt x="34730" y="9670"/>
                    <a:pt x="34730" y="21600"/>
                  </a:cubicBezTo>
                  <a:cubicBezTo>
                    <a:pt x="34730" y="23318"/>
                    <a:pt x="34524" y="25030"/>
                    <a:pt x="34119" y="26700"/>
                  </a:cubicBezTo>
                  <a:lnTo>
                    <a:pt x="1313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Text Box 98"/>
            <p:cNvSpPr txBox="1">
              <a:spLocks noChangeArrowheads="1"/>
            </p:cNvSpPr>
            <p:nvPr/>
          </p:nvSpPr>
          <p:spPr bwMode="auto">
            <a:xfrm>
              <a:off x="3450" y="1212"/>
              <a:ext cx="387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50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  <a:endParaRPr lang="en-US" altLang="en-US" sz="135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" name="Text Box 99"/>
            <p:cNvSpPr txBox="1">
              <a:spLocks noChangeArrowheads="1"/>
            </p:cNvSpPr>
            <p:nvPr/>
          </p:nvSpPr>
          <p:spPr bwMode="auto">
            <a:xfrm>
              <a:off x="2612" y="2646"/>
              <a:ext cx="81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i="1">
                  <a:solidFill>
                    <a:srgbClr val="0000CC"/>
                  </a:solidFill>
                  <a:latin typeface=".VnTime" panose="020B7200000000000000" pitchFamily="34" charset="0"/>
                </a:rPr>
                <a:t>H×nh 17</a:t>
              </a:r>
              <a:endParaRPr lang="en-US" altLang="en-US" sz="1200">
                <a:latin typeface="Arial" panose="020B0604020202020204" pitchFamily="34" charset="0"/>
              </a:endParaRPr>
            </a:p>
          </p:txBody>
        </p:sp>
        <p:sp>
          <p:nvSpPr>
            <p:cNvPr id="41" name="Oval 100"/>
            <p:cNvSpPr>
              <a:spLocks noChangeArrowheads="1"/>
            </p:cNvSpPr>
            <p:nvPr/>
          </p:nvSpPr>
          <p:spPr bwMode="auto">
            <a:xfrm>
              <a:off x="3087" y="1791"/>
              <a:ext cx="29" cy="2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Line 101"/>
            <p:cNvSpPr>
              <a:spLocks noChangeShapeType="1"/>
            </p:cNvSpPr>
            <p:nvPr/>
          </p:nvSpPr>
          <p:spPr bwMode="auto">
            <a:xfrm>
              <a:off x="2778" y="1446"/>
              <a:ext cx="720" cy="8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Text Box 102"/>
            <p:cNvSpPr txBox="1">
              <a:spLocks noChangeArrowheads="1"/>
            </p:cNvSpPr>
            <p:nvPr/>
          </p:nvSpPr>
          <p:spPr bwMode="auto">
            <a:xfrm>
              <a:off x="3407" y="2169"/>
              <a:ext cx="387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50">
                  <a:solidFill>
                    <a:srgbClr val="FF0000"/>
                  </a:solidFill>
                  <a:latin typeface="Times New Roman" panose="02020603050405020304" pitchFamily="18" charset="0"/>
                </a:rPr>
                <a:t>D</a:t>
              </a:r>
              <a:endParaRPr lang="en-US" altLang="en-US" sz="135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" name="Line 103"/>
            <p:cNvSpPr>
              <a:spLocks noChangeShapeType="1"/>
            </p:cNvSpPr>
            <p:nvPr/>
          </p:nvSpPr>
          <p:spPr bwMode="auto">
            <a:xfrm flipV="1">
              <a:off x="3087" y="1487"/>
              <a:ext cx="399" cy="3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Line 104"/>
            <p:cNvSpPr>
              <a:spLocks noChangeShapeType="1"/>
            </p:cNvSpPr>
            <p:nvPr/>
          </p:nvSpPr>
          <p:spPr bwMode="auto">
            <a:xfrm flipH="1">
              <a:off x="2573" y="1812"/>
              <a:ext cx="532" cy="1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Oval 105"/>
            <p:cNvSpPr>
              <a:spLocks noChangeArrowheads="1"/>
            </p:cNvSpPr>
            <p:nvPr/>
          </p:nvSpPr>
          <p:spPr bwMode="auto">
            <a:xfrm>
              <a:off x="4314" y="1295"/>
              <a:ext cx="1054" cy="1053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Line 106"/>
            <p:cNvSpPr>
              <a:spLocks noChangeShapeType="1"/>
            </p:cNvSpPr>
            <p:nvPr/>
          </p:nvSpPr>
          <p:spPr bwMode="auto">
            <a:xfrm flipV="1">
              <a:off x="4194" y="1373"/>
              <a:ext cx="377" cy="110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Text Box 107"/>
            <p:cNvSpPr txBox="1">
              <a:spLocks noChangeArrowheads="1"/>
            </p:cNvSpPr>
            <p:nvPr/>
          </p:nvSpPr>
          <p:spPr bwMode="auto">
            <a:xfrm>
              <a:off x="4770" y="1617"/>
              <a:ext cx="35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50">
                  <a:solidFill>
                    <a:srgbClr val="FF0000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 sz="135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Text Box 108"/>
            <p:cNvSpPr txBox="1">
              <a:spLocks noChangeArrowheads="1"/>
            </p:cNvSpPr>
            <p:nvPr/>
          </p:nvSpPr>
          <p:spPr bwMode="auto">
            <a:xfrm>
              <a:off x="4706" y="2295"/>
              <a:ext cx="357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50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  <a:endParaRPr lang="en-US" altLang="en-US" sz="135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0" name="Line 109"/>
            <p:cNvSpPr>
              <a:spLocks noChangeShapeType="1"/>
            </p:cNvSpPr>
            <p:nvPr/>
          </p:nvSpPr>
          <p:spPr bwMode="auto">
            <a:xfrm>
              <a:off x="4578" y="1359"/>
              <a:ext cx="192" cy="124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Arc 110"/>
            <p:cNvSpPr>
              <a:spLocks/>
            </p:cNvSpPr>
            <p:nvPr/>
          </p:nvSpPr>
          <p:spPr bwMode="auto">
            <a:xfrm rot="13913035" flipH="1">
              <a:off x="4501" y="1566"/>
              <a:ext cx="138" cy="169"/>
            </a:xfrm>
            <a:custGeom>
              <a:avLst/>
              <a:gdLst>
                <a:gd name="G0" fmla="+- 4989 0 0"/>
                <a:gd name="G1" fmla="+- 21600 0 0"/>
                <a:gd name="G2" fmla="+- 21600 0 0"/>
                <a:gd name="T0" fmla="*/ 0 w 24909"/>
                <a:gd name="T1" fmla="*/ 584 h 21600"/>
                <a:gd name="T2" fmla="*/ 24909 w 24909"/>
                <a:gd name="T3" fmla="*/ 13249 h 21600"/>
                <a:gd name="T4" fmla="*/ 4989 w 2490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909" h="21600" fill="none" extrusionOk="0">
                  <a:moveTo>
                    <a:pt x="0" y="584"/>
                  </a:moveTo>
                  <a:cubicBezTo>
                    <a:pt x="1634" y="196"/>
                    <a:pt x="3308" y="0"/>
                    <a:pt x="4989" y="0"/>
                  </a:cubicBezTo>
                  <a:cubicBezTo>
                    <a:pt x="13691" y="0"/>
                    <a:pt x="21544" y="5222"/>
                    <a:pt x="24909" y="13248"/>
                  </a:cubicBezTo>
                </a:path>
                <a:path w="24909" h="21600" stroke="0" extrusionOk="0">
                  <a:moveTo>
                    <a:pt x="0" y="584"/>
                  </a:moveTo>
                  <a:cubicBezTo>
                    <a:pt x="1634" y="196"/>
                    <a:pt x="3308" y="0"/>
                    <a:pt x="4989" y="0"/>
                  </a:cubicBezTo>
                  <a:cubicBezTo>
                    <a:pt x="13691" y="0"/>
                    <a:pt x="21544" y="5222"/>
                    <a:pt x="24909" y="13248"/>
                  </a:cubicBezTo>
                  <a:lnTo>
                    <a:pt x="4989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Text Box 111"/>
            <p:cNvSpPr txBox="1">
              <a:spLocks noChangeArrowheads="1"/>
            </p:cNvSpPr>
            <p:nvPr/>
          </p:nvSpPr>
          <p:spPr bwMode="auto">
            <a:xfrm>
              <a:off x="4142" y="1896"/>
              <a:ext cx="35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50">
                  <a:solidFill>
                    <a:srgbClr val="FF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35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" name="Text Box 112"/>
            <p:cNvSpPr txBox="1">
              <a:spLocks noChangeArrowheads="1"/>
            </p:cNvSpPr>
            <p:nvPr/>
          </p:nvSpPr>
          <p:spPr bwMode="auto">
            <a:xfrm>
              <a:off x="4474" y="2673"/>
              <a:ext cx="8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50" i="1">
                  <a:solidFill>
                    <a:srgbClr val="0000CC"/>
                  </a:solidFill>
                  <a:latin typeface=".VnTime" panose="020B7200000000000000" pitchFamily="34" charset="0"/>
                </a:rPr>
                <a:t>H×nh 18</a:t>
              </a:r>
              <a:endParaRPr lang="en-US" altLang="en-US" sz="1350">
                <a:latin typeface="Arial" panose="020B0604020202020204" pitchFamily="34" charset="0"/>
              </a:endParaRPr>
            </a:p>
          </p:txBody>
        </p:sp>
        <p:sp>
          <p:nvSpPr>
            <p:cNvPr id="54" name="Oval 113"/>
            <p:cNvSpPr>
              <a:spLocks noChangeArrowheads="1"/>
            </p:cNvSpPr>
            <p:nvPr/>
          </p:nvSpPr>
          <p:spPr bwMode="auto">
            <a:xfrm>
              <a:off x="4788" y="1800"/>
              <a:ext cx="29" cy="2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" name="Line 114"/>
            <p:cNvSpPr>
              <a:spLocks noChangeShapeType="1"/>
            </p:cNvSpPr>
            <p:nvPr/>
          </p:nvSpPr>
          <p:spPr bwMode="auto">
            <a:xfrm flipH="1">
              <a:off x="4368" y="1824"/>
              <a:ext cx="432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" name="Line 115"/>
            <p:cNvSpPr>
              <a:spLocks noChangeShapeType="1"/>
            </p:cNvSpPr>
            <p:nvPr/>
          </p:nvSpPr>
          <p:spPr bwMode="auto">
            <a:xfrm flipH="1">
              <a:off x="4730" y="1824"/>
              <a:ext cx="70" cy="51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Arc 117"/>
            <p:cNvSpPr>
              <a:spLocks/>
            </p:cNvSpPr>
            <p:nvPr/>
          </p:nvSpPr>
          <p:spPr bwMode="auto">
            <a:xfrm rot="15971052" flipH="1">
              <a:off x="4675" y="1871"/>
              <a:ext cx="138" cy="169"/>
            </a:xfrm>
            <a:custGeom>
              <a:avLst/>
              <a:gdLst>
                <a:gd name="G0" fmla="+- 4989 0 0"/>
                <a:gd name="G1" fmla="+- 21600 0 0"/>
                <a:gd name="G2" fmla="+- 21600 0 0"/>
                <a:gd name="T0" fmla="*/ 0 w 24909"/>
                <a:gd name="T1" fmla="*/ 584 h 21600"/>
                <a:gd name="T2" fmla="*/ 24909 w 24909"/>
                <a:gd name="T3" fmla="*/ 13249 h 21600"/>
                <a:gd name="T4" fmla="*/ 4989 w 2490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909" h="21600" fill="none" extrusionOk="0">
                  <a:moveTo>
                    <a:pt x="0" y="584"/>
                  </a:moveTo>
                  <a:cubicBezTo>
                    <a:pt x="1634" y="196"/>
                    <a:pt x="3308" y="0"/>
                    <a:pt x="4989" y="0"/>
                  </a:cubicBezTo>
                  <a:cubicBezTo>
                    <a:pt x="13691" y="0"/>
                    <a:pt x="21544" y="5222"/>
                    <a:pt x="24909" y="13248"/>
                  </a:cubicBezTo>
                </a:path>
                <a:path w="24909" h="21600" stroke="0" extrusionOk="0">
                  <a:moveTo>
                    <a:pt x="0" y="584"/>
                  </a:moveTo>
                  <a:cubicBezTo>
                    <a:pt x="1634" y="196"/>
                    <a:pt x="3308" y="0"/>
                    <a:pt x="4989" y="0"/>
                  </a:cubicBezTo>
                  <a:cubicBezTo>
                    <a:pt x="13691" y="0"/>
                    <a:pt x="21544" y="5222"/>
                    <a:pt x="24909" y="13248"/>
                  </a:cubicBezTo>
                  <a:lnTo>
                    <a:pt x="4989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Arc 118"/>
            <p:cNvSpPr>
              <a:spLocks/>
            </p:cNvSpPr>
            <p:nvPr/>
          </p:nvSpPr>
          <p:spPr bwMode="auto">
            <a:xfrm rot="15971052" flipH="1">
              <a:off x="4699" y="1847"/>
              <a:ext cx="138" cy="169"/>
            </a:xfrm>
            <a:custGeom>
              <a:avLst/>
              <a:gdLst>
                <a:gd name="G0" fmla="+- 4989 0 0"/>
                <a:gd name="G1" fmla="+- 21600 0 0"/>
                <a:gd name="G2" fmla="+- 21600 0 0"/>
                <a:gd name="T0" fmla="*/ 0 w 24909"/>
                <a:gd name="T1" fmla="*/ 584 h 21600"/>
                <a:gd name="T2" fmla="*/ 24909 w 24909"/>
                <a:gd name="T3" fmla="*/ 13249 h 21600"/>
                <a:gd name="T4" fmla="*/ 4989 w 2490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909" h="21600" fill="none" extrusionOk="0">
                  <a:moveTo>
                    <a:pt x="0" y="584"/>
                  </a:moveTo>
                  <a:cubicBezTo>
                    <a:pt x="1634" y="196"/>
                    <a:pt x="3308" y="0"/>
                    <a:pt x="4989" y="0"/>
                  </a:cubicBezTo>
                  <a:cubicBezTo>
                    <a:pt x="13691" y="0"/>
                    <a:pt x="21544" y="5222"/>
                    <a:pt x="24909" y="13248"/>
                  </a:cubicBezTo>
                </a:path>
                <a:path w="24909" h="21600" stroke="0" extrusionOk="0">
                  <a:moveTo>
                    <a:pt x="0" y="584"/>
                  </a:moveTo>
                  <a:cubicBezTo>
                    <a:pt x="1634" y="196"/>
                    <a:pt x="3308" y="0"/>
                    <a:pt x="4989" y="0"/>
                  </a:cubicBezTo>
                  <a:cubicBezTo>
                    <a:pt x="13691" y="0"/>
                    <a:pt x="21544" y="5222"/>
                    <a:pt x="24909" y="13248"/>
                  </a:cubicBezTo>
                  <a:lnTo>
                    <a:pt x="4989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59" name="Arc 58"/>
          <p:cNvSpPr/>
          <p:nvPr/>
        </p:nvSpPr>
        <p:spPr>
          <a:xfrm rot="14808304">
            <a:off x="4985686" y="2724059"/>
            <a:ext cx="1246583" cy="1261872"/>
          </a:xfrm>
          <a:prstGeom prst="arc">
            <a:avLst>
              <a:gd name="adj1" fmla="val 4316245"/>
              <a:gd name="adj2" fmla="val 1677055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0" name="Arc 59"/>
          <p:cNvSpPr/>
          <p:nvPr/>
        </p:nvSpPr>
        <p:spPr>
          <a:xfrm rot="10606007">
            <a:off x="7079406" y="2941439"/>
            <a:ext cx="1024067" cy="1008093"/>
          </a:xfrm>
          <a:prstGeom prst="arc">
            <a:avLst>
              <a:gd name="adj1" fmla="val 16875512"/>
              <a:gd name="adj2" fmla="val 2084286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5319867" y="2859102"/>
            <a:ext cx="2705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30614" y="3023003"/>
            <a:ext cx="16161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352104" y="2800344"/>
            <a:ext cx="544364" cy="1143000"/>
          </a:xfrm>
          <a:prstGeom prst="line">
            <a:avLst/>
          </a:prstGeom>
          <a:ln w="19050">
            <a:solidFill>
              <a:srgbClr val="FF006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825698" y="3829968"/>
            <a:ext cx="23574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85631" y="3138303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76694" y="3067126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1126051" y="3632780"/>
            <a:ext cx="1346885" cy="550371"/>
            <a:chOff x="6817095" y="2751880"/>
            <a:chExt cx="1795846" cy="733828"/>
          </a:xfrm>
        </p:grpSpPr>
        <p:graphicFrame>
          <p:nvGraphicFramePr>
            <p:cNvPr id="70" name="Object 69"/>
            <p:cNvGraphicFramePr>
              <a:graphicFrameLocks noChangeAspect="1"/>
            </p:cNvGraphicFramePr>
            <p:nvPr>
              <p:extLst/>
            </p:nvPr>
          </p:nvGraphicFramePr>
          <p:xfrm>
            <a:off x="6817095" y="2833451"/>
            <a:ext cx="1001713" cy="635000"/>
          </p:xfrm>
          <a:graphic>
            <a:graphicData uri="http://schemas.openxmlformats.org/presentationml/2006/ole">
              <p:oleObj spid="_x0000_s3080" name="Equation" r:id="rId5" imgW="698400" imgH="444240" progId="Equation.DSMT4">
                <p:embed/>
              </p:oleObj>
            </a:graphicData>
          </a:graphic>
        </p:graphicFrame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82279" y="2751880"/>
              <a:ext cx="1030662" cy="733828"/>
            </a:xfrm>
            <a:prstGeom prst="rect">
              <a:avLst/>
            </a:prstGeom>
          </p:spPr>
        </p:pic>
      </p:grpSp>
      <p:grpSp>
        <p:nvGrpSpPr>
          <p:cNvPr id="85" name="Group 84"/>
          <p:cNvGrpSpPr/>
          <p:nvPr/>
        </p:nvGrpSpPr>
        <p:grpSpPr>
          <a:xfrm>
            <a:off x="5832067" y="4046627"/>
            <a:ext cx="1346885" cy="550371"/>
            <a:chOff x="6817095" y="2751880"/>
            <a:chExt cx="1795846" cy="733828"/>
          </a:xfrm>
        </p:grpSpPr>
        <p:graphicFrame>
          <p:nvGraphicFramePr>
            <p:cNvPr id="89" name="Object 88"/>
            <p:cNvGraphicFramePr>
              <a:graphicFrameLocks noChangeAspect="1"/>
            </p:cNvGraphicFramePr>
            <p:nvPr>
              <p:extLst/>
            </p:nvPr>
          </p:nvGraphicFramePr>
          <p:xfrm>
            <a:off x="6817095" y="2833451"/>
            <a:ext cx="1001713" cy="635000"/>
          </p:xfrm>
          <a:graphic>
            <a:graphicData uri="http://schemas.openxmlformats.org/presentationml/2006/ole">
              <p:oleObj spid="_x0000_s3081" name="Equation" r:id="rId7" imgW="698400" imgH="444240" progId="Equation.DSMT4">
                <p:embed/>
              </p:oleObj>
            </a:graphicData>
          </a:graphic>
        </p:graphicFrame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82279" y="2751880"/>
              <a:ext cx="1030662" cy="733828"/>
            </a:xfrm>
            <a:prstGeom prst="rect">
              <a:avLst/>
            </a:prstGeom>
          </p:spPr>
        </p:pic>
      </p:grpSp>
      <p:grpSp>
        <p:nvGrpSpPr>
          <p:cNvPr id="91" name="Group 90"/>
          <p:cNvGrpSpPr/>
          <p:nvPr/>
        </p:nvGrpSpPr>
        <p:grpSpPr>
          <a:xfrm>
            <a:off x="2249177" y="2672493"/>
            <a:ext cx="1626395" cy="1521046"/>
            <a:chOff x="3014664" y="2451855"/>
            <a:chExt cx="2168526" cy="2028061"/>
          </a:xfrm>
        </p:grpSpPr>
        <p:grpSp>
          <p:nvGrpSpPr>
            <p:cNvPr id="92" name="Group 77"/>
            <p:cNvGrpSpPr>
              <a:grpSpLocks/>
            </p:cNvGrpSpPr>
            <p:nvPr/>
          </p:nvGrpSpPr>
          <p:grpSpPr bwMode="auto">
            <a:xfrm>
              <a:off x="3014664" y="2470141"/>
              <a:ext cx="2168526" cy="2009775"/>
              <a:chOff x="602" y="1367"/>
              <a:chExt cx="1366" cy="1266"/>
            </a:xfrm>
          </p:grpSpPr>
          <p:sp>
            <p:nvSpPr>
              <p:cNvPr id="95" name="Oval 79"/>
              <p:cNvSpPr>
                <a:spLocks noChangeArrowheads="1"/>
              </p:cNvSpPr>
              <p:nvPr/>
            </p:nvSpPr>
            <p:spPr bwMode="auto">
              <a:xfrm>
                <a:off x="730" y="1367"/>
                <a:ext cx="976" cy="976"/>
              </a:xfrm>
              <a:prstGeom prst="ellipse">
                <a:avLst/>
              </a:prstGeom>
              <a:noFill/>
              <a:ln w="2857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pic>
            <p:nvPicPr>
              <p:cNvPr id="96" name="Picture 80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2" y="1794"/>
                <a:ext cx="102" cy="1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7" name="Line 81"/>
              <p:cNvSpPr>
                <a:spLocks noChangeShapeType="1"/>
              </p:cNvSpPr>
              <p:nvPr/>
            </p:nvSpPr>
            <p:spPr bwMode="auto">
              <a:xfrm flipH="1" flipV="1">
                <a:off x="786" y="1606"/>
                <a:ext cx="920" cy="95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8" name="Text Box 82"/>
              <p:cNvSpPr txBox="1">
                <a:spLocks noChangeArrowheads="1"/>
              </p:cNvSpPr>
              <p:nvPr/>
            </p:nvSpPr>
            <p:spPr bwMode="auto">
              <a:xfrm>
                <a:off x="1100" y="1629"/>
                <a:ext cx="355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O</a:t>
                </a:r>
                <a:endParaRPr lang="en-US" altLang="en-US" sz="135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9" name="Text Box 83"/>
              <p:cNvSpPr txBox="1">
                <a:spLocks noChangeArrowheads="1"/>
              </p:cNvSpPr>
              <p:nvPr/>
            </p:nvSpPr>
            <p:spPr bwMode="auto">
              <a:xfrm>
                <a:off x="1162" y="2331"/>
                <a:ext cx="355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>
                    <a:solidFill>
                      <a:srgbClr val="FF0000"/>
                    </a:solidFill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100" name="Text Box 84"/>
              <p:cNvSpPr txBox="1">
                <a:spLocks noChangeArrowheads="1"/>
              </p:cNvSpPr>
              <p:nvPr/>
            </p:nvSpPr>
            <p:spPr bwMode="auto">
              <a:xfrm>
                <a:off x="602" y="1443"/>
                <a:ext cx="355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A</a:t>
                </a:r>
                <a:endParaRPr lang="en-US" altLang="en-US" sz="135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1" name="Line 85"/>
              <p:cNvSpPr>
                <a:spLocks noChangeShapeType="1"/>
              </p:cNvSpPr>
              <p:nvPr/>
            </p:nvSpPr>
            <p:spPr bwMode="auto">
              <a:xfrm>
                <a:off x="796" y="1604"/>
                <a:ext cx="1172" cy="3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2" name="Arc 86"/>
              <p:cNvSpPr>
                <a:spLocks/>
              </p:cNvSpPr>
              <p:nvPr/>
            </p:nvSpPr>
            <p:spPr bwMode="auto">
              <a:xfrm rot="9982936" flipH="1">
                <a:off x="917" y="1626"/>
                <a:ext cx="111" cy="11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3" name="Line 87"/>
              <p:cNvSpPr>
                <a:spLocks noChangeShapeType="1"/>
              </p:cNvSpPr>
              <p:nvPr/>
            </p:nvSpPr>
            <p:spPr bwMode="auto">
              <a:xfrm flipV="1">
                <a:off x="1201" y="1639"/>
                <a:ext cx="439" cy="19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4" name="Text Box 89"/>
              <p:cNvSpPr txBox="1">
                <a:spLocks noChangeArrowheads="1"/>
              </p:cNvSpPr>
              <p:nvPr/>
            </p:nvSpPr>
            <p:spPr bwMode="auto">
              <a:xfrm>
                <a:off x="1560" y="1400"/>
                <a:ext cx="355" cy="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>
                    <a:solidFill>
                      <a:srgbClr val="FF0000"/>
                    </a:solidFill>
                    <a:latin typeface="Arial" panose="020B0604020202020204" pitchFamily="34" charset="0"/>
                  </a:rPr>
                  <a:t>C</a:t>
                </a:r>
              </a:p>
            </p:txBody>
          </p:sp>
        </p:grpSp>
        <p:sp>
          <p:nvSpPr>
            <p:cNvPr id="93" name="Arc 92"/>
            <p:cNvSpPr/>
            <p:nvPr/>
          </p:nvSpPr>
          <p:spPr>
            <a:xfrm rot="3696089">
              <a:off x="3232499" y="2474715"/>
              <a:ext cx="1554480" cy="1508760"/>
            </a:xfrm>
            <a:prstGeom prst="arc">
              <a:avLst>
                <a:gd name="adj1" fmla="val 16408021"/>
                <a:gd name="adj2" fmla="val 43589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3965686" y="3247501"/>
              <a:ext cx="403116" cy="66531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166359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665" y="623450"/>
            <a:ext cx="4226735" cy="623455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20354" y="733020"/>
            <a:ext cx="13180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>
                <a:solidFill>
                  <a:srgbClr val="FF0000"/>
                </a:solidFill>
              </a:rPr>
              <a:t>1. Định nghĩa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828" y="1156087"/>
            <a:ext cx="377018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>
                <a:solidFill>
                  <a:srgbClr val="0070C0"/>
                </a:solidFill>
              </a:rPr>
              <a:t>- </a:t>
            </a:r>
            <a:r>
              <a:rPr lang="en-US" sz="1500" b="1">
                <a:solidFill>
                  <a:srgbClr val="FF0000"/>
                </a:solidFill>
              </a:rPr>
              <a:t>Góc nội tiếp </a:t>
            </a:r>
            <a:r>
              <a:rPr lang="en-US" sz="1500" b="1">
                <a:solidFill>
                  <a:srgbClr val="0070C0"/>
                </a:solidFill>
              </a:rPr>
              <a:t>là góc có đỉnh nằm trên đường tròn và hai cạnh chứa hai dây cung của đường tròn đó.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14" y="2005650"/>
            <a:ext cx="37489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>
                <a:solidFill>
                  <a:srgbClr val="0070C0"/>
                </a:solidFill>
              </a:rPr>
              <a:t>- Cung nằm bên trong góc gọi là </a:t>
            </a:r>
            <a:r>
              <a:rPr lang="en-US" sz="1500" b="1">
                <a:solidFill>
                  <a:srgbClr val="FF0000"/>
                </a:solidFill>
              </a:rPr>
              <a:t>cung bị chắn</a:t>
            </a:r>
            <a:r>
              <a:rPr lang="en-US" sz="1500" b="1">
                <a:solidFill>
                  <a:srgbClr val="0070C0"/>
                </a:solidFill>
              </a:rPr>
              <a:t>.</a:t>
            </a:r>
          </a:p>
        </p:txBody>
      </p:sp>
      <p:graphicFrame>
        <p:nvGraphicFramePr>
          <p:cNvPr id="2182" name="Object 2181"/>
          <p:cNvGraphicFramePr>
            <a:graphicFrameLocks noChangeAspect="1"/>
          </p:cNvGraphicFramePr>
          <p:nvPr>
            <p:extLst/>
          </p:nvPr>
        </p:nvGraphicFramePr>
        <p:xfrm>
          <a:off x="7174718" y="2071684"/>
          <a:ext cx="685800" cy="161925"/>
        </p:xfrm>
        <a:graphic>
          <a:graphicData uri="http://schemas.openxmlformats.org/presentationml/2006/ole">
            <p:oleObj spid="_x0000_s4110" name="Equation" r:id="rId3" imgW="914400" imgH="216000" progId="Equation.DSMT4">
              <p:embed/>
            </p:oleObj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5528" y="2561000"/>
            <a:ext cx="9637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>
                <a:solidFill>
                  <a:srgbClr val="FF0000"/>
                </a:solidFill>
              </a:rPr>
              <a:t>2. Định lý</a:t>
            </a:r>
          </a:p>
        </p:txBody>
      </p:sp>
      <p:graphicFrame>
        <p:nvGraphicFramePr>
          <p:cNvPr id="88" name="Object 87"/>
          <p:cNvGraphicFramePr>
            <a:graphicFrameLocks noChangeAspect="1"/>
          </p:cNvGraphicFramePr>
          <p:nvPr>
            <p:extLst/>
          </p:nvPr>
        </p:nvGraphicFramePr>
        <p:xfrm>
          <a:off x="2327671" y="2528887"/>
          <a:ext cx="685800" cy="161925"/>
        </p:xfrm>
        <a:graphic>
          <a:graphicData uri="http://schemas.openxmlformats.org/presentationml/2006/ole">
            <p:oleObj spid="_x0000_s4111" name="Equation" r:id="rId4" imgW="914400" imgH="216000" progId="Equation.DSMT4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729" y="2776288"/>
            <a:ext cx="2336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>
                <a:solidFill>
                  <a:srgbClr val="0070C0"/>
                </a:solidFill>
              </a:rPr>
              <a:t>Trong một đường tròn, số đo của góc nội tiếp bằng nửa số đo của cung bị chắn.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225533" y="1380833"/>
            <a:ext cx="4918468" cy="1091577"/>
            <a:chOff x="5634043" y="702904"/>
            <a:chExt cx="6761961" cy="1451031"/>
          </a:xfrm>
        </p:grpSpPr>
        <p:grpSp>
          <p:nvGrpSpPr>
            <p:cNvPr id="7" name="Group 6"/>
            <p:cNvGrpSpPr/>
            <p:nvPr/>
          </p:nvGrpSpPr>
          <p:grpSpPr>
            <a:xfrm>
              <a:off x="5634043" y="702904"/>
              <a:ext cx="6761961" cy="1451031"/>
              <a:chOff x="5634043" y="699025"/>
              <a:chExt cx="6761961" cy="1490039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634043" y="802651"/>
                <a:ext cx="6761961" cy="1386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b="1">
                    <a:solidFill>
                      <a:srgbClr val="FF0000"/>
                    </a:solidFill>
                  </a:rPr>
                  <a:t>Bài tập: Giả thiết như hình vẽ, AB là đường kính, </a:t>
                </a:r>
              </a:p>
              <a:p>
                <a:r>
                  <a:rPr lang="en-US" sz="1500" b="1">
                    <a:solidFill>
                      <a:srgbClr val="FF0000"/>
                    </a:solidFill>
                  </a:rPr>
                  <a:t>a) Chứng tỏ rằng: </a:t>
                </a:r>
              </a:p>
              <a:p>
                <a:r>
                  <a:rPr lang="en-US" sz="1500" b="1">
                    <a:solidFill>
                      <a:srgbClr val="FF0000"/>
                    </a:solidFill>
                  </a:rPr>
                  <a:t>b) So sánh           và</a:t>
                </a:r>
              </a:p>
              <a:p>
                <a:r>
                  <a:rPr lang="en-US" sz="1500" b="1">
                    <a:solidFill>
                      <a:srgbClr val="FF0000"/>
                    </a:solidFill>
                  </a:rPr>
                  <a:t>c) Tính góc ACB</a:t>
                </a: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88491" y="699025"/>
                <a:ext cx="1265190" cy="657622"/>
              </a:xfrm>
              <a:prstGeom prst="rect">
                <a:avLst/>
              </a:prstGeom>
            </p:spPr>
          </p:pic>
        </p:grpSp>
        <p:graphicFrame>
          <p:nvGraphicFramePr>
            <p:cNvPr id="8" name="Object 7"/>
            <p:cNvGraphicFramePr>
              <a:graphicFrameLocks noChangeAspect="1"/>
            </p:cNvGraphicFramePr>
            <p:nvPr>
              <p:extLst/>
            </p:nvPr>
          </p:nvGraphicFramePr>
          <p:xfrm>
            <a:off x="7655400" y="1116182"/>
            <a:ext cx="1760347" cy="327617"/>
          </p:xfrm>
          <a:graphic>
            <a:graphicData uri="http://schemas.openxmlformats.org/presentationml/2006/ole">
              <p:oleObj spid="_x0000_s4112" name="Equation" r:id="rId6" imgW="1485720" imgH="253800" progId="Equation.DSMT4">
                <p:embed/>
              </p:oleObj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/>
            </p:nvPr>
          </p:nvGraphicFramePr>
          <p:xfrm>
            <a:off x="6877444" y="1382269"/>
            <a:ext cx="1506565" cy="376681"/>
          </p:xfrm>
          <a:graphic>
            <a:graphicData uri="http://schemas.openxmlformats.org/presentationml/2006/ole">
              <p:oleObj spid="_x0000_s4113" name="Equation" r:id="rId7" imgW="1041120" imgH="253800" progId="Equation.DSMT4">
                <p:embed/>
              </p:oleObj>
            </a:graphicData>
          </a:graphic>
        </p:graphicFrame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9072" y="1935679"/>
            <a:ext cx="1790794" cy="1708303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298666" y="3529526"/>
            <a:ext cx="4702467" cy="481797"/>
            <a:chOff x="5160044" y="3484204"/>
            <a:chExt cx="6269956" cy="642396"/>
          </a:xfrm>
        </p:grpSpPr>
        <p:sp>
          <p:nvSpPr>
            <p:cNvPr id="15" name="TextBox 14"/>
            <p:cNvSpPr txBox="1"/>
            <p:nvPr/>
          </p:nvSpPr>
          <p:spPr>
            <a:xfrm>
              <a:off x="5160044" y="3600411"/>
              <a:ext cx="62699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>
                  <a:solidFill>
                    <a:srgbClr val="250DB3"/>
                  </a:solidFill>
                </a:rPr>
                <a:t>a</a:t>
              </a:r>
              <a:r>
                <a:rPr lang="en-US" sz="1500">
                  <a:solidFill>
                    <a:srgbClr val="2806BA"/>
                  </a:solidFill>
                </a:rPr>
                <a:t>) Ta có                  sđ                             sđ                           sđ</a:t>
              </a:r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>
              <p:extLst/>
            </p:nvPr>
          </p:nvGraphicFramePr>
          <p:xfrm>
            <a:off x="6052229" y="3484204"/>
            <a:ext cx="5377771" cy="642396"/>
          </p:xfrm>
          <a:graphic>
            <a:graphicData uri="http://schemas.openxmlformats.org/presentationml/2006/ole">
              <p:oleObj spid="_x0000_s4114" name="Equation" r:id="rId9" imgW="3720960" imgH="444240" progId="Equation.DSMT4">
                <p:embed/>
              </p:oleObj>
            </a:graphicData>
          </a:graphic>
        </p:graphicFrame>
      </p:grpSp>
      <p:sp>
        <p:nvSpPr>
          <p:cNvPr id="18" name="TextBox 17"/>
          <p:cNvSpPr txBox="1"/>
          <p:nvPr/>
        </p:nvSpPr>
        <p:spPr>
          <a:xfrm>
            <a:off x="5625716" y="3931701"/>
            <a:ext cx="23145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>
                <a:solidFill>
                  <a:srgbClr val="0070C0"/>
                </a:solidFill>
              </a:rPr>
              <a:t>(Theo định lý góc nội tiếp)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552026" y="4169006"/>
            <a:ext cx="1607344" cy="323165"/>
            <a:chOff x="5483572" y="4415676"/>
            <a:chExt cx="2143125" cy="430886"/>
          </a:xfrm>
        </p:grpSpPr>
        <p:sp>
          <p:nvSpPr>
            <p:cNvPr id="19" name="TextBox 18"/>
            <p:cNvSpPr txBox="1"/>
            <p:nvPr/>
          </p:nvSpPr>
          <p:spPr>
            <a:xfrm>
              <a:off x="5483572" y="4415676"/>
              <a:ext cx="2143125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>
                  <a:solidFill>
                    <a:srgbClr val="0070C0"/>
                  </a:solidFill>
                </a:rPr>
                <a:t>Mà                   (gt)</a:t>
              </a: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/>
            </p:nvPr>
          </p:nvGraphicFramePr>
          <p:xfrm>
            <a:off x="6016630" y="4423290"/>
            <a:ext cx="958843" cy="342444"/>
          </p:xfrm>
          <a:graphic>
            <a:graphicData uri="http://schemas.openxmlformats.org/presentationml/2006/ole">
              <p:oleObj spid="_x0000_s4115" name="Equation" r:id="rId10" imgW="711000" imgH="253800" progId="Equation.DSMT4">
                <p:embed/>
              </p:oleObj>
            </a:graphicData>
          </a:graphic>
        </p:graphicFrame>
      </p:grpSp>
      <p:graphicFrame>
        <p:nvGraphicFramePr>
          <p:cNvPr id="43" name="Object 42"/>
          <p:cNvGraphicFramePr>
            <a:graphicFrameLocks noChangeAspect="1"/>
          </p:cNvGraphicFramePr>
          <p:nvPr>
            <p:extLst/>
          </p:nvPr>
        </p:nvGraphicFramePr>
        <p:xfrm>
          <a:off x="4614832" y="4474403"/>
          <a:ext cx="1624013" cy="246459"/>
        </p:xfrm>
        <a:graphic>
          <a:graphicData uri="http://schemas.openxmlformats.org/presentationml/2006/ole">
            <p:oleObj spid="_x0000_s4116" name="Equation" r:id="rId11" imgW="1676160" imgH="253800" progId="Equation.DSMT4">
              <p:embed/>
            </p:oleObj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4352013" y="4712493"/>
            <a:ext cx="4384571" cy="481013"/>
            <a:chOff x="5255295" y="5140324"/>
            <a:chExt cx="5846095" cy="641350"/>
          </a:xfrm>
        </p:grpSpPr>
        <p:grpSp>
          <p:nvGrpSpPr>
            <p:cNvPr id="45" name="Group 44"/>
            <p:cNvGrpSpPr/>
            <p:nvPr/>
          </p:nvGrpSpPr>
          <p:grpSpPr>
            <a:xfrm>
              <a:off x="5255295" y="5140324"/>
              <a:ext cx="5846095" cy="641350"/>
              <a:chOff x="5160044" y="3487723"/>
              <a:chExt cx="6269956" cy="641350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5160044" y="3600410"/>
                <a:ext cx="6269956" cy="430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>
                    <a:solidFill>
                      <a:srgbClr val="0070C0"/>
                    </a:solidFill>
                  </a:rPr>
                  <a:t>b) Ta có                 sđ       ,             sđ</a:t>
                </a:r>
              </a:p>
            </p:txBody>
          </p:sp>
          <p:graphicFrame>
            <p:nvGraphicFramePr>
              <p:cNvPr id="47" name="Object 46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6140572" y="3487723"/>
              <a:ext cx="1708150" cy="641350"/>
            </p:xfrm>
            <a:graphic>
              <a:graphicData uri="http://schemas.openxmlformats.org/presentationml/2006/ole">
                <p:oleObj spid="_x0000_s4117" name="Equation" r:id="rId12" imgW="1180800" imgH="444240" progId="Equation.DSMT4">
                  <p:embed/>
                </p:oleObj>
              </a:graphicData>
            </a:graphic>
          </p:graphicFrame>
        </p:grpSp>
        <p:graphicFrame>
          <p:nvGraphicFramePr>
            <p:cNvPr id="22" name="Object 21"/>
            <p:cNvGraphicFramePr>
              <a:graphicFrameLocks noChangeAspect="1"/>
            </p:cNvGraphicFramePr>
            <p:nvPr>
              <p:extLst/>
            </p:nvPr>
          </p:nvGraphicFramePr>
          <p:xfrm>
            <a:off x="7845431" y="5257800"/>
            <a:ext cx="1309687" cy="323850"/>
          </p:xfrm>
          <a:graphic>
            <a:graphicData uri="http://schemas.openxmlformats.org/presentationml/2006/ole">
              <p:oleObj spid="_x0000_s4118" name="Equation" r:id="rId13" imgW="1028520" imgH="253800" progId="Equation.DSMT4">
                <p:embed/>
              </p:oleObj>
            </a:graphicData>
          </a:graphic>
        </p:graphicFrame>
      </p:grpSp>
      <p:graphicFrame>
        <p:nvGraphicFramePr>
          <p:cNvPr id="24" name="Object 23"/>
          <p:cNvGraphicFramePr>
            <a:graphicFrameLocks noChangeAspect="1"/>
          </p:cNvGraphicFramePr>
          <p:nvPr>
            <p:extLst/>
          </p:nvPr>
        </p:nvGraphicFramePr>
        <p:xfrm>
          <a:off x="5654790" y="5095245"/>
          <a:ext cx="1219355" cy="422549"/>
        </p:xfrm>
        <a:graphic>
          <a:graphicData uri="http://schemas.openxmlformats.org/presentationml/2006/ole">
            <p:oleObj spid="_x0000_s4119" name="Equation" r:id="rId14" imgW="1282680" imgH="444240" progId="Equation.DSMT4">
              <p:embed/>
            </p:oleObj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4417989" y="5417326"/>
            <a:ext cx="2822494" cy="522684"/>
            <a:chOff x="5201797" y="6080101"/>
            <a:chExt cx="3763325" cy="696912"/>
          </a:xfrm>
        </p:grpSpPr>
        <p:graphicFrame>
          <p:nvGraphicFramePr>
            <p:cNvPr id="25" name="Object 24"/>
            <p:cNvGraphicFramePr>
              <a:graphicFrameLocks noChangeAspect="1"/>
            </p:cNvGraphicFramePr>
            <p:nvPr>
              <p:extLst/>
            </p:nvPr>
          </p:nvGraphicFramePr>
          <p:xfrm>
            <a:off x="5201797" y="6080101"/>
            <a:ext cx="3763325" cy="696912"/>
          </p:xfrm>
          <a:graphic>
            <a:graphicData uri="http://schemas.openxmlformats.org/presentationml/2006/ole">
              <p:oleObj spid="_x0000_s4120" name="Equation" r:id="rId15" imgW="2400120" imgH="444240" progId="Equation.DSMT4">
                <p:embed/>
              </p:oleObj>
            </a:graphicData>
          </a:graphic>
        </p:graphicFrame>
        <p:sp>
          <p:nvSpPr>
            <p:cNvPr id="26" name="TextBox 25"/>
            <p:cNvSpPr txBox="1"/>
            <p:nvPr/>
          </p:nvSpPr>
          <p:spPr>
            <a:xfrm>
              <a:off x="6312248" y="6222942"/>
              <a:ext cx="54292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>
                  <a:solidFill>
                    <a:srgbClr val="0070C0"/>
                  </a:solidFill>
                </a:rPr>
                <a:t>Sđ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80683" y="3905948"/>
            <a:ext cx="39697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>
                <a:solidFill>
                  <a:srgbClr val="0070C0"/>
                </a:solidFill>
              </a:rPr>
              <a:t>Trong một đường tròn:</a:t>
            </a:r>
          </a:p>
          <a:p>
            <a:pPr algn="just"/>
            <a:r>
              <a:rPr lang="en-US" sz="1500" b="1">
                <a:solidFill>
                  <a:srgbClr val="FF0000"/>
                </a:solidFill>
              </a:rPr>
              <a:t>a)</a:t>
            </a:r>
            <a:r>
              <a:rPr lang="en-US" sz="1500" b="1">
                <a:solidFill>
                  <a:srgbClr val="0070C0"/>
                </a:solidFill>
              </a:rPr>
              <a:t> Các góc nội tiếp bằng nhau chắn các cung bằng nhau. 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0354" y="3714719"/>
            <a:ext cx="9877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>
                <a:solidFill>
                  <a:srgbClr val="FF0000"/>
                </a:solidFill>
              </a:rPr>
              <a:t>3. Hệ quả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914" y="4590220"/>
            <a:ext cx="39574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>
                <a:solidFill>
                  <a:srgbClr val="FF0000"/>
                </a:solidFill>
              </a:rPr>
              <a:t>b)</a:t>
            </a:r>
            <a:r>
              <a:rPr lang="en-US" sz="1500" b="1">
                <a:solidFill>
                  <a:srgbClr val="0070C0"/>
                </a:solidFill>
              </a:rPr>
              <a:t> Các góc nội tiếp cùng chắn 1 cung hoặc chắn các cung bằng nhau thì bằng nhau.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0914" y="5029185"/>
            <a:ext cx="40302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>
                <a:solidFill>
                  <a:srgbClr val="FF0000"/>
                </a:solidFill>
              </a:rPr>
              <a:t>c)</a:t>
            </a:r>
            <a:r>
              <a:rPr lang="en-US" sz="1500" b="1">
                <a:solidFill>
                  <a:srgbClr val="0070C0"/>
                </a:solidFill>
              </a:rPr>
              <a:t> Góc nội tiếp (nhỏ hơn hoặc bằng 90</a:t>
            </a:r>
            <a:r>
              <a:rPr lang="en-US" sz="1500" b="1" baseline="30000">
                <a:solidFill>
                  <a:srgbClr val="0070C0"/>
                </a:solidFill>
              </a:rPr>
              <a:t>0</a:t>
            </a:r>
            <a:r>
              <a:rPr lang="en-US" sz="1500" b="1">
                <a:solidFill>
                  <a:srgbClr val="0070C0"/>
                </a:solidFill>
              </a:rPr>
              <a:t>) có số đo bằng nửa số đo của góc ở tâm</a:t>
            </a:r>
            <a:r>
              <a:rPr lang="en-US" sz="1500" b="1" baseline="-25000">
                <a:solidFill>
                  <a:srgbClr val="0070C0"/>
                </a:solidFill>
              </a:rPr>
              <a:t> </a:t>
            </a:r>
            <a:r>
              <a:rPr lang="en-US" sz="1500" b="1">
                <a:solidFill>
                  <a:srgbClr val="0070C0"/>
                </a:solidFill>
              </a:rPr>
              <a:t>cùng chắn 1 cung.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0914" y="5548580"/>
            <a:ext cx="41424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>
                <a:solidFill>
                  <a:srgbClr val="FF0000"/>
                </a:solidFill>
              </a:rPr>
              <a:t>d)</a:t>
            </a:r>
            <a:r>
              <a:rPr lang="en-US" sz="1500" b="1">
                <a:solidFill>
                  <a:srgbClr val="0070C0"/>
                </a:solidFill>
              </a:rPr>
              <a:t> Góc nội tiếp chắn nửa đường tròn là góc vuông.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126051" y="3360821"/>
            <a:ext cx="1346885" cy="550371"/>
            <a:chOff x="6817095" y="2751880"/>
            <a:chExt cx="1795846" cy="733828"/>
          </a:xfrm>
        </p:grpSpPr>
        <p:graphicFrame>
          <p:nvGraphicFramePr>
            <p:cNvPr id="62" name="Object 61"/>
            <p:cNvGraphicFramePr>
              <a:graphicFrameLocks noChangeAspect="1"/>
            </p:cNvGraphicFramePr>
            <p:nvPr>
              <p:extLst/>
            </p:nvPr>
          </p:nvGraphicFramePr>
          <p:xfrm>
            <a:off x="6817095" y="2833451"/>
            <a:ext cx="1001713" cy="635000"/>
          </p:xfrm>
          <a:graphic>
            <a:graphicData uri="http://schemas.openxmlformats.org/presentationml/2006/ole">
              <p:oleObj spid="_x0000_s4121" name="Equation" r:id="rId16" imgW="698400" imgH="444240" progId="Equation.DSMT4">
                <p:embed/>
              </p:oleObj>
            </a:graphicData>
          </a:graphic>
        </p:graphicFrame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582279" y="2751880"/>
              <a:ext cx="1030662" cy="733828"/>
            </a:xfrm>
            <a:prstGeom prst="rect">
              <a:avLst/>
            </a:prstGeom>
          </p:spPr>
        </p:pic>
      </p:grpSp>
      <p:grpSp>
        <p:nvGrpSpPr>
          <p:cNvPr id="59" name="Group 58"/>
          <p:cNvGrpSpPr/>
          <p:nvPr/>
        </p:nvGrpSpPr>
        <p:grpSpPr>
          <a:xfrm>
            <a:off x="2462014" y="2672493"/>
            <a:ext cx="1626395" cy="1521046"/>
            <a:chOff x="3014664" y="2451855"/>
            <a:chExt cx="2168526" cy="2028061"/>
          </a:xfrm>
        </p:grpSpPr>
        <p:grpSp>
          <p:nvGrpSpPr>
            <p:cNvPr id="64" name="Group 77"/>
            <p:cNvGrpSpPr>
              <a:grpSpLocks/>
            </p:cNvGrpSpPr>
            <p:nvPr/>
          </p:nvGrpSpPr>
          <p:grpSpPr bwMode="auto">
            <a:xfrm>
              <a:off x="3014664" y="2470141"/>
              <a:ext cx="2168526" cy="2009775"/>
              <a:chOff x="602" y="1367"/>
              <a:chExt cx="1366" cy="1266"/>
            </a:xfrm>
          </p:grpSpPr>
          <p:sp>
            <p:nvSpPr>
              <p:cNvPr id="67" name="Oval 79"/>
              <p:cNvSpPr>
                <a:spLocks noChangeArrowheads="1"/>
              </p:cNvSpPr>
              <p:nvPr/>
            </p:nvSpPr>
            <p:spPr bwMode="auto">
              <a:xfrm>
                <a:off x="730" y="1367"/>
                <a:ext cx="976" cy="976"/>
              </a:xfrm>
              <a:prstGeom prst="ellipse">
                <a:avLst/>
              </a:prstGeom>
              <a:noFill/>
              <a:ln w="2857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pic>
            <p:nvPicPr>
              <p:cNvPr id="68" name="Picture 80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2" y="1794"/>
                <a:ext cx="102" cy="1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9" name="Line 81"/>
              <p:cNvSpPr>
                <a:spLocks noChangeShapeType="1"/>
              </p:cNvSpPr>
              <p:nvPr/>
            </p:nvSpPr>
            <p:spPr bwMode="auto">
              <a:xfrm flipH="1" flipV="1">
                <a:off x="786" y="1606"/>
                <a:ext cx="920" cy="95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0" name="Text Box 82"/>
              <p:cNvSpPr txBox="1">
                <a:spLocks noChangeArrowheads="1"/>
              </p:cNvSpPr>
              <p:nvPr/>
            </p:nvSpPr>
            <p:spPr bwMode="auto">
              <a:xfrm>
                <a:off x="1100" y="1629"/>
                <a:ext cx="355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O</a:t>
                </a:r>
                <a:endParaRPr lang="en-US" altLang="en-US" sz="135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" name="Text Box 83"/>
              <p:cNvSpPr txBox="1">
                <a:spLocks noChangeArrowheads="1"/>
              </p:cNvSpPr>
              <p:nvPr/>
            </p:nvSpPr>
            <p:spPr bwMode="auto">
              <a:xfrm>
                <a:off x="1162" y="2331"/>
                <a:ext cx="355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>
                    <a:solidFill>
                      <a:srgbClr val="FF0000"/>
                    </a:solidFill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85" name="Text Box 84"/>
              <p:cNvSpPr txBox="1">
                <a:spLocks noChangeArrowheads="1"/>
              </p:cNvSpPr>
              <p:nvPr/>
            </p:nvSpPr>
            <p:spPr bwMode="auto">
              <a:xfrm>
                <a:off x="602" y="1443"/>
                <a:ext cx="355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A</a:t>
                </a:r>
                <a:endParaRPr lang="en-US" altLang="en-US" sz="135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9" name="Line 85"/>
              <p:cNvSpPr>
                <a:spLocks noChangeShapeType="1"/>
              </p:cNvSpPr>
              <p:nvPr/>
            </p:nvSpPr>
            <p:spPr bwMode="auto">
              <a:xfrm>
                <a:off x="796" y="1604"/>
                <a:ext cx="1172" cy="3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0" name="Arc 86"/>
              <p:cNvSpPr>
                <a:spLocks/>
              </p:cNvSpPr>
              <p:nvPr/>
            </p:nvSpPr>
            <p:spPr bwMode="auto">
              <a:xfrm rot="9982936" flipH="1">
                <a:off x="917" y="1626"/>
                <a:ext cx="111" cy="11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1" name="Line 87"/>
              <p:cNvSpPr>
                <a:spLocks noChangeShapeType="1"/>
              </p:cNvSpPr>
              <p:nvPr/>
            </p:nvSpPr>
            <p:spPr bwMode="auto">
              <a:xfrm flipV="1">
                <a:off x="1201" y="1639"/>
                <a:ext cx="439" cy="19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2" name="Text Box 89"/>
              <p:cNvSpPr txBox="1">
                <a:spLocks noChangeArrowheads="1"/>
              </p:cNvSpPr>
              <p:nvPr/>
            </p:nvSpPr>
            <p:spPr bwMode="auto">
              <a:xfrm>
                <a:off x="1560" y="1400"/>
                <a:ext cx="355" cy="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>
                    <a:solidFill>
                      <a:srgbClr val="FF0000"/>
                    </a:solidFill>
                    <a:latin typeface="Arial" panose="020B0604020202020204" pitchFamily="34" charset="0"/>
                  </a:rPr>
                  <a:t>C</a:t>
                </a:r>
              </a:p>
            </p:txBody>
          </p:sp>
        </p:grpSp>
        <p:sp>
          <p:nvSpPr>
            <p:cNvPr id="65" name="Arc 64"/>
            <p:cNvSpPr/>
            <p:nvPr/>
          </p:nvSpPr>
          <p:spPr>
            <a:xfrm rot="3696089">
              <a:off x="3232499" y="2474715"/>
              <a:ext cx="1554480" cy="1508760"/>
            </a:xfrm>
            <a:prstGeom prst="arc">
              <a:avLst>
                <a:gd name="adj1" fmla="val 16408021"/>
                <a:gd name="adj2" fmla="val 43589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3965686" y="3247501"/>
              <a:ext cx="403116" cy="66531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8567770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/>
      <p:bldP spid="55" grpId="0"/>
      <p:bldP spid="57" grpId="0"/>
      <p:bldP spid="58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667" y="623450"/>
            <a:ext cx="4226735" cy="623455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13327" y="765681"/>
            <a:ext cx="13180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>
                <a:solidFill>
                  <a:srgbClr val="FF0000"/>
                </a:solidFill>
              </a:rPr>
              <a:t>1. Định nghĩa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354" y="1255428"/>
            <a:ext cx="377018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>
                <a:solidFill>
                  <a:srgbClr val="0070C0"/>
                </a:solidFill>
              </a:rPr>
              <a:t>- </a:t>
            </a:r>
            <a:r>
              <a:rPr lang="en-US" sz="1500" b="1">
                <a:solidFill>
                  <a:srgbClr val="FF0000"/>
                </a:solidFill>
              </a:rPr>
              <a:t>Góc nội tiếp </a:t>
            </a:r>
            <a:r>
              <a:rPr lang="en-US" sz="1500" b="1">
                <a:solidFill>
                  <a:srgbClr val="0070C0"/>
                </a:solidFill>
              </a:rPr>
              <a:t>là góc có đỉnh nằm trên đường tròn và hai cạnh chứa hai dây cung của đường tròn đó.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075" y="2084791"/>
            <a:ext cx="37489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>
                <a:solidFill>
                  <a:srgbClr val="0070C0"/>
                </a:solidFill>
              </a:rPr>
              <a:t>- Cung nằm bên trong góc gọi là </a:t>
            </a:r>
            <a:r>
              <a:rPr lang="en-US" sz="1500" b="1">
                <a:solidFill>
                  <a:srgbClr val="FF0000"/>
                </a:solidFill>
              </a:rPr>
              <a:t>cung bị chắn</a:t>
            </a:r>
            <a:r>
              <a:rPr lang="en-US" sz="1500" b="1">
                <a:solidFill>
                  <a:srgbClr val="0070C0"/>
                </a:solidFill>
              </a:rPr>
              <a:t>.</a:t>
            </a:r>
          </a:p>
        </p:txBody>
      </p:sp>
      <p:graphicFrame>
        <p:nvGraphicFramePr>
          <p:cNvPr id="2182" name="Object 2181"/>
          <p:cNvGraphicFramePr>
            <a:graphicFrameLocks noChangeAspect="1"/>
          </p:cNvGraphicFramePr>
          <p:nvPr>
            <p:extLst/>
          </p:nvPr>
        </p:nvGraphicFramePr>
        <p:xfrm>
          <a:off x="7174718" y="2071684"/>
          <a:ext cx="685800" cy="161925"/>
        </p:xfrm>
        <a:graphic>
          <a:graphicData uri="http://schemas.openxmlformats.org/presentationml/2006/ole">
            <p:oleObj spid="_x0000_s5127" name="Equation" r:id="rId3" imgW="914400" imgH="216000" progId="Equation.DSMT4">
              <p:embed/>
            </p:oleObj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5528" y="2561000"/>
            <a:ext cx="9637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>
                <a:solidFill>
                  <a:srgbClr val="FF0000"/>
                </a:solidFill>
              </a:rPr>
              <a:t>2. Định lý</a:t>
            </a:r>
          </a:p>
        </p:txBody>
      </p:sp>
      <p:graphicFrame>
        <p:nvGraphicFramePr>
          <p:cNvPr id="88" name="Object 87"/>
          <p:cNvGraphicFramePr>
            <a:graphicFrameLocks noChangeAspect="1"/>
          </p:cNvGraphicFramePr>
          <p:nvPr>
            <p:extLst/>
          </p:nvPr>
        </p:nvGraphicFramePr>
        <p:xfrm>
          <a:off x="2327671" y="2528887"/>
          <a:ext cx="685800" cy="161925"/>
        </p:xfrm>
        <a:graphic>
          <a:graphicData uri="http://schemas.openxmlformats.org/presentationml/2006/ole">
            <p:oleObj spid="_x0000_s5128" name="Equation" r:id="rId4" imgW="914400" imgH="216000" progId="Equation.DSMT4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729" y="2776288"/>
            <a:ext cx="2336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>
                <a:solidFill>
                  <a:srgbClr val="0070C0"/>
                </a:solidFill>
              </a:rPr>
              <a:t>Trong một đường tròn, số đo của góc nội tiếp bằng nửa số đo của cung bị chắn.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683" y="3905948"/>
            <a:ext cx="39697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>
                <a:solidFill>
                  <a:srgbClr val="0070C0"/>
                </a:solidFill>
              </a:rPr>
              <a:t>Trong một đường tròn:</a:t>
            </a:r>
          </a:p>
          <a:p>
            <a:pPr algn="just"/>
            <a:r>
              <a:rPr lang="en-US" sz="1500" b="1">
                <a:solidFill>
                  <a:srgbClr val="FF0000"/>
                </a:solidFill>
              </a:rPr>
              <a:t>a)</a:t>
            </a:r>
            <a:r>
              <a:rPr lang="en-US" sz="1500" b="1">
                <a:solidFill>
                  <a:srgbClr val="0070C0"/>
                </a:solidFill>
              </a:rPr>
              <a:t> Các góc nội tiếp bằng nhau chắn các cung bằng nhau. 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0354" y="3714719"/>
            <a:ext cx="9877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>
                <a:solidFill>
                  <a:srgbClr val="FF0000"/>
                </a:solidFill>
              </a:rPr>
              <a:t>3. Hệ quả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914" y="4590220"/>
            <a:ext cx="39574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>
                <a:solidFill>
                  <a:srgbClr val="FF0000"/>
                </a:solidFill>
              </a:rPr>
              <a:t>b)</a:t>
            </a:r>
            <a:r>
              <a:rPr lang="en-US" sz="1500" b="1">
                <a:solidFill>
                  <a:srgbClr val="0070C0"/>
                </a:solidFill>
              </a:rPr>
              <a:t> Các góc nội tiếp cùng chắn 1 cung hoặc chắn các cung bằng nhau thì bằng nhau.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0914" y="5029185"/>
            <a:ext cx="40302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>
                <a:solidFill>
                  <a:srgbClr val="FF0000"/>
                </a:solidFill>
              </a:rPr>
              <a:t>c)</a:t>
            </a:r>
            <a:r>
              <a:rPr lang="en-US" sz="1500" b="1">
                <a:solidFill>
                  <a:srgbClr val="0070C0"/>
                </a:solidFill>
              </a:rPr>
              <a:t> Góc nội tiếp (nhỏ hơn hoặc bằng 90</a:t>
            </a:r>
            <a:r>
              <a:rPr lang="en-US" sz="1500" b="1" baseline="30000">
                <a:solidFill>
                  <a:srgbClr val="0070C0"/>
                </a:solidFill>
              </a:rPr>
              <a:t>0</a:t>
            </a:r>
            <a:r>
              <a:rPr lang="en-US" sz="1500" b="1">
                <a:solidFill>
                  <a:srgbClr val="0070C0"/>
                </a:solidFill>
              </a:rPr>
              <a:t>) có số đo bằng nửa số đo của góc ở tâm</a:t>
            </a:r>
            <a:r>
              <a:rPr lang="en-US" sz="1500" b="1" baseline="-25000">
                <a:solidFill>
                  <a:srgbClr val="0070C0"/>
                </a:solidFill>
              </a:rPr>
              <a:t> </a:t>
            </a:r>
            <a:r>
              <a:rPr lang="en-US" sz="1500" b="1">
                <a:solidFill>
                  <a:srgbClr val="0070C0"/>
                </a:solidFill>
              </a:rPr>
              <a:t>cùng chắn 1 cung.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0914" y="5548580"/>
            <a:ext cx="41424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>
                <a:solidFill>
                  <a:srgbClr val="FF0000"/>
                </a:solidFill>
              </a:rPr>
              <a:t>d)</a:t>
            </a:r>
            <a:r>
              <a:rPr lang="en-US" sz="1500" b="1">
                <a:solidFill>
                  <a:srgbClr val="0070C0"/>
                </a:solidFill>
              </a:rPr>
              <a:t> Góc nội tiếp chắn nửa đường tròn là góc vuông.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26051" y="3360821"/>
            <a:ext cx="1346885" cy="550371"/>
            <a:chOff x="6817095" y="2751880"/>
            <a:chExt cx="1795846" cy="733828"/>
          </a:xfrm>
        </p:grpSpPr>
        <p:graphicFrame>
          <p:nvGraphicFramePr>
            <p:cNvPr id="120" name="Object 119"/>
            <p:cNvGraphicFramePr>
              <a:graphicFrameLocks noChangeAspect="1"/>
            </p:cNvGraphicFramePr>
            <p:nvPr>
              <p:extLst/>
            </p:nvPr>
          </p:nvGraphicFramePr>
          <p:xfrm>
            <a:off x="6817095" y="2833451"/>
            <a:ext cx="1001713" cy="635000"/>
          </p:xfrm>
          <a:graphic>
            <a:graphicData uri="http://schemas.openxmlformats.org/presentationml/2006/ole">
              <p:oleObj spid="_x0000_s5129" name="Equation" r:id="rId5" imgW="698400" imgH="444240" progId="Equation.DSMT4">
                <p:embed/>
              </p:oleObj>
            </a:graphicData>
          </a:graphic>
        </p:graphicFrame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82279" y="2751880"/>
              <a:ext cx="1030662" cy="733828"/>
            </a:xfrm>
            <a:prstGeom prst="rect">
              <a:avLst/>
            </a:prstGeom>
          </p:spPr>
        </p:pic>
      </p:grp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1689502" y="2085982"/>
            <a:ext cx="1385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1689502" y="2085982"/>
            <a:ext cx="1385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35" name="Line 70"/>
          <p:cNvSpPr>
            <a:spLocks noChangeShapeType="1"/>
          </p:cNvSpPr>
          <p:nvPr/>
        </p:nvSpPr>
        <p:spPr bwMode="auto">
          <a:xfrm>
            <a:off x="4410074" y="2955143"/>
            <a:ext cx="0" cy="2743200"/>
          </a:xfrm>
          <a:prstGeom prst="line">
            <a:avLst/>
          </a:prstGeom>
          <a:noFill/>
          <a:ln w="111125" cmpd="tri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6" name="Line 71"/>
          <p:cNvSpPr>
            <a:spLocks noChangeShapeType="1"/>
          </p:cNvSpPr>
          <p:nvPr/>
        </p:nvSpPr>
        <p:spPr bwMode="auto">
          <a:xfrm>
            <a:off x="4445794" y="2990867"/>
            <a:ext cx="354806" cy="0"/>
          </a:xfrm>
          <a:prstGeom prst="line">
            <a:avLst/>
          </a:prstGeom>
          <a:noFill/>
          <a:ln w="101600" cmpd="tri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37" name="Group 76"/>
          <p:cNvGrpSpPr>
            <a:grpSpLocks/>
          </p:cNvGrpSpPr>
          <p:nvPr/>
        </p:nvGrpSpPr>
        <p:grpSpPr bwMode="auto">
          <a:xfrm>
            <a:off x="4450556" y="3702863"/>
            <a:ext cx="3778386" cy="571500"/>
            <a:chOff x="288" y="1584"/>
            <a:chExt cx="3984" cy="480"/>
          </a:xfrm>
        </p:grpSpPr>
        <p:grpSp>
          <p:nvGrpSpPr>
            <p:cNvPr id="38" name="Group 40"/>
            <p:cNvGrpSpPr>
              <a:grpSpLocks/>
            </p:cNvGrpSpPr>
            <p:nvPr/>
          </p:nvGrpSpPr>
          <p:grpSpPr bwMode="auto">
            <a:xfrm>
              <a:off x="720" y="1632"/>
              <a:ext cx="384" cy="384"/>
              <a:chOff x="768" y="1872"/>
              <a:chExt cx="384" cy="336"/>
            </a:xfrm>
          </p:grpSpPr>
          <p:sp>
            <p:nvSpPr>
              <p:cNvPr id="43" name="AutoShape 38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384" cy="336"/>
              </a:xfrm>
              <a:prstGeom prst="octagon">
                <a:avLst>
                  <a:gd name="adj" fmla="val 29287"/>
                </a:avLst>
              </a:prstGeom>
              <a:gradFill rotWithShape="1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vert="horz" wrap="non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113703" name="AutoShape 39"/>
              <p:cNvSpPr>
                <a:spLocks noChangeArrowheads="1"/>
              </p:cNvSpPr>
              <p:nvPr/>
            </p:nvSpPr>
            <p:spPr bwMode="auto">
              <a:xfrm>
                <a:off x="815" y="1920"/>
                <a:ext cx="289" cy="240"/>
              </a:xfrm>
              <a:prstGeom prst="octagon">
                <a:avLst>
                  <a:gd name="adj" fmla="val 29287"/>
                </a:avLst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rPr>
                  <a:t>A</a:t>
                </a:r>
                <a:endParaRPr lang="en-US" altLang="en-US" sz="135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9" name="Group 56"/>
            <p:cNvGrpSpPr>
              <a:grpSpLocks/>
            </p:cNvGrpSpPr>
            <p:nvPr/>
          </p:nvGrpSpPr>
          <p:grpSpPr bwMode="auto">
            <a:xfrm>
              <a:off x="1296" y="1584"/>
              <a:ext cx="2976" cy="480"/>
              <a:chOff x="1392" y="1776"/>
              <a:chExt cx="2976" cy="480"/>
            </a:xfrm>
          </p:grpSpPr>
          <p:sp>
            <p:nvSpPr>
              <p:cNvPr id="113717" name="AutoShape 53"/>
              <p:cNvSpPr>
                <a:spLocks noChangeArrowheads="1"/>
              </p:cNvSpPr>
              <p:nvPr/>
            </p:nvSpPr>
            <p:spPr bwMode="auto">
              <a:xfrm>
                <a:off x="1392" y="1776"/>
                <a:ext cx="2976" cy="48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CC00"/>
                  </a:gs>
                  <a:gs pos="50000">
                    <a:schemeClr val="bg1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non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AutoShape 54"/>
              <p:cNvSpPr>
                <a:spLocks noChangeArrowheads="1"/>
              </p:cNvSpPr>
              <p:nvPr/>
            </p:nvSpPr>
            <p:spPr bwMode="auto">
              <a:xfrm>
                <a:off x="1546" y="1824"/>
                <a:ext cx="2784" cy="384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non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500" b="1">
                    <a:solidFill>
                      <a:srgbClr val="7030A0"/>
                    </a:solidFill>
                    <a:latin typeface="Arial" panose="020B0604020202020204" pitchFamily="34" charset="0"/>
                  </a:rPr>
                  <a:t>60</a:t>
                </a:r>
                <a:r>
                  <a:rPr lang="en-US" altLang="en-US" sz="1500" b="1" baseline="30000">
                    <a:solidFill>
                      <a:srgbClr val="7030A0"/>
                    </a:solidFill>
                    <a:latin typeface="Arial" panose="020B0604020202020204" pitchFamily="34" charset="0"/>
                  </a:rPr>
                  <a:t>0</a:t>
                </a:r>
                <a:endParaRPr lang="en-US" altLang="en-US" sz="1350" b="1">
                  <a:solidFill>
                    <a:srgbClr val="7030A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0" name="Line 66"/>
            <p:cNvSpPr>
              <a:spLocks noChangeShapeType="1"/>
            </p:cNvSpPr>
            <p:nvPr/>
          </p:nvSpPr>
          <p:spPr bwMode="auto">
            <a:xfrm>
              <a:off x="1104" y="1824"/>
              <a:ext cx="192" cy="0"/>
            </a:xfrm>
            <a:prstGeom prst="line">
              <a:avLst/>
            </a:prstGeom>
            <a:noFill/>
            <a:ln w="101600" cmpd="tri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Line 72"/>
            <p:cNvSpPr>
              <a:spLocks noChangeShapeType="1"/>
            </p:cNvSpPr>
            <p:nvPr/>
          </p:nvSpPr>
          <p:spPr bwMode="auto">
            <a:xfrm>
              <a:off x="288" y="1824"/>
              <a:ext cx="432" cy="0"/>
            </a:xfrm>
            <a:prstGeom prst="line">
              <a:avLst/>
            </a:prstGeom>
            <a:noFill/>
            <a:ln w="101600" cmpd="tri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44" name="Group 77"/>
          <p:cNvGrpSpPr>
            <a:grpSpLocks/>
          </p:cNvGrpSpPr>
          <p:nvPr/>
        </p:nvGrpSpPr>
        <p:grpSpPr bwMode="auto">
          <a:xfrm>
            <a:off x="4445793" y="4296983"/>
            <a:ext cx="3783149" cy="514350"/>
            <a:chOff x="288" y="2160"/>
            <a:chExt cx="3984" cy="432"/>
          </a:xfrm>
        </p:grpSpPr>
        <p:grpSp>
          <p:nvGrpSpPr>
            <p:cNvPr id="45" name="Group 41"/>
            <p:cNvGrpSpPr>
              <a:grpSpLocks/>
            </p:cNvGrpSpPr>
            <p:nvPr/>
          </p:nvGrpSpPr>
          <p:grpSpPr bwMode="auto">
            <a:xfrm>
              <a:off x="720" y="2208"/>
              <a:ext cx="384" cy="384"/>
              <a:chOff x="768" y="1872"/>
              <a:chExt cx="384" cy="336"/>
            </a:xfrm>
          </p:grpSpPr>
          <p:sp>
            <p:nvSpPr>
              <p:cNvPr id="50" name="AutoShape 42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384" cy="336"/>
              </a:xfrm>
              <a:prstGeom prst="octagon">
                <a:avLst>
                  <a:gd name="adj" fmla="val 29287"/>
                </a:avLst>
              </a:prstGeom>
              <a:gradFill rotWithShape="1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vert="horz" wrap="non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113707" name="AutoShape 43"/>
              <p:cNvSpPr>
                <a:spLocks noChangeArrowheads="1"/>
              </p:cNvSpPr>
              <p:nvPr/>
            </p:nvSpPr>
            <p:spPr bwMode="auto">
              <a:xfrm>
                <a:off x="817" y="1920"/>
                <a:ext cx="288" cy="240"/>
              </a:xfrm>
              <a:prstGeom prst="octagon">
                <a:avLst>
                  <a:gd name="adj" fmla="val 29287"/>
                </a:avLst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rPr>
                  <a:t>B</a:t>
                </a:r>
                <a:endParaRPr lang="en-US" altLang="en-US" sz="135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6" name="Group 57"/>
            <p:cNvGrpSpPr>
              <a:grpSpLocks/>
            </p:cNvGrpSpPr>
            <p:nvPr/>
          </p:nvGrpSpPr>
          <p:grpSpPr bwMode="auto">
            <a:xfrm>
              <a:off x="1296" y="2160"/>
              <a:ext cx="2976" cy="432"/>
              <a:chOff x="1392" y="1776"/>
              <a:chExt cx="2976" cy="480"/>
            </a:xfrm>
          </p:grpSpPr>
          <p:sp>
            <p:nvSpPr>
              <p:cNvPr id="113722" name="AutoShape 58"/>
              <p:cNvSpPr>
                <a:spLocks noChangeArrowheads="1"/>
              </p:cNvSpPr>
              <p:nvPr/>
            </p:nvSpPr>
            <p:spPr bwMode="auto">
              <a:xfrm>
                <a:off x="1392" y="1776"/>
                <a:ext cx="2976" cy="48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CC00"/>
                  </a:gs>
                  <a:gs pos="50000">
                    <a:schemeClr val="bg1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non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AutoShape 59"/>
              <p:cNvSpPr>
                <a:spLocks noChangeArrowheads="1"/>
              </p:cNvSpPr>
              <p:nvPr/>
            </p:nvSpPr>
            <p:spPr bwMode="auto">
              <a:xfrm>
                <a:off x="1488" y="1824"/>
                <a:ext cx="2784" cy="384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non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 b="1">
                    <a:solidFill>
                      <a:srgbClr val="7030A0"/>
                    </a:solidFill>
                    <a:latin typeface="Arial" panose="020B0604020202020204" pitchFamily="34" charset="0"/>
                  </a:rPr>
                  <a:t>90</a:t>
                </a:r>
                <a:r>
                  <a:rPr lang="en-US" altLang="en-US" sz="1350" b="1" baseline="30000">
                    <a:solidFill>
                      <a:srgbClr val="7030A0"/>
                    </a:solidFill>
                    <a:latin typeface="Arial" panose="020B0604020202020204" pitchFamily="34" charset="0"/>
                  </a:rPr>
                  <a:t>0</a:t>
                </a:r>
                <a:endParaRPr lang="en-US" altLang="en-US" sz="1350" b="1">
                  <a:solidFill>
                    <a:srgbClr val="7030A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7" name="Line 67"/>
            <p:cNvSpPr>
              <a:spLocks noChangeShapeType="1"/>
            </p:cNvSpPr>
            <p:nvPr/>
          </p:nvSpPr>
          <p:spPr bwMode="auto">
            <a:xfrm>
              <a:off x="1104" y="2400"/>
              <a:ext cx="192" cy="0"/>
            </a:xfrm>
            <a:prstGeom prst="line">
              <a:avLst/>
            </a:prstGeom>
            <a:noFill/>
            <a:ln w="101600" cmpd="tri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Line 73"/>
            <p:cNvSpPr>
              <a:spLocks noChangeShapeType="1"/>
            </p:cNvSpPr>
            <p:nvPr/>
          </p:nvSpPr>
          <p:spPr bwMode="auto">
            <a:xfrm>
              <a:off x="288" y="2400"/>
              <a:ext cx="432" cy="0"/>
            </a:xfrm>
            <a:prstGeom prst="line">
              <a:avLst/>
            </a:prstGeom>
            <a:noFill/>
            <a:ln w="101600" cmpd="tri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51" name="Group 78"/>
          <p:cNvGrpSpPr>
            <a:grpSpLocks/>
          </p:cNvGrpSpPr>
          <p:nvPr/>
        </p:nvGrpSpPr>
        <p:grpSpPr bwMode="auto">
          <a:xfrm>
            <a:off x="4445793" y="4837526"/>
            <a:ext cx="3783149" cy="514350"/>
            <a:chOff x="288" y="4267200"/>
            <a:chExt cx="3984" cy="685800"/>
          </a:xfrm>
        </p:grpSpPr>
        <p:grpSp>
          <p:nvGrpSpPr>
            <p:cNvPr id="52" name="Group 50"/>
            <p:cNvGrpSpPr>
              <a:grpSpLocks/>
            </p:cNvGrpSpPr>
            <p:nvPr/>
          </p:nvGrpSpPr>
          <p:grpSpPr bwMode="auto">
            <a:xfrm>
              <a:off x="720" y="4343400"/>
              <a:ext cx="384" cy="609600"/>
              <a:chOff x="768" y="1872"/>
              <a:chExt cx="384" cy="336"/>
            </a:xfrm>
          </p:grpSpPr>
          <p:sp>
            <p:nvSpPr>
              <p:cNvPr id="62" name="AutoShape 51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384" cy="336"/>
              </a:xfrm>
              <a:prstGeom prst="octagon">
                <a:avLst>
                  <a:gd name="adj" fmla="val 29287"/>
                </a:avLst>
              </a:prstGeom>
              <a:gradFill rotWithShape="1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vert="horz" wrap="non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63" name="AutoShape 52"/>
              <p:cNvSpPr>
                <a:spLocks noChangeArrowheads="1"/>
              </p:cNvSpPr>
              <p:nvPr/>
            </p:nvSpPr>
            <p:spPr bwMode="auto">
              <a:xfrm>
                <a:off x="817" y="1920"/>
                <a:ext cx="288" cy="240"/>
              </a:xfrm>
              <a:prstGeom prst="octagon">
                <a:avLst>
                  <a:gd name="adj" fmla="val 29287"/>
                </a:avLst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rPr>
                  <a:t>C</a:t>
                </a:r>
                <a:endParaRPr lang="en-US" altLang="en-US" sz="135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3" name="Group 60"/>
            <p:cNvGrpSpPr>
              <a:grpSpLocks/>
            </p:cNvGrpSpPr>
            <p:nvPr/>
          </p:nvGrpSpPr>
          <p:grpSpPr bwMode="auto">
            <a:xfrm>
              <a:off x="1296" y="4267200"/>
              <a:ext cx="2976" cy="685800"/>
              <a:chOff x="1344" y="1776"/>
              <a:chExt cx="2976" cy="480"/>
            </a:xfrm>
          </p:grpSpPr>
          <p:sp>
            <p:nvSpPr>
              <p:cNvPr id="59" name="AutoShape 61"/>
              <p:cNvSpPr>
                <a:spLocks noChangeArrowheads="1"/>
              </p:cNvSpPr>
              <p:nvPr/>
            </p:nvSpPr>
            <p:spPr bwMode="auto">
              <a:xfrm>
                <a:off x="1344" y="1776"/>
                <a:ext cx="2976" cy="48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CC00"/>
                  </a:gs>
                  <a:gs pos="50000">
                    <a:schemeClr val="bg1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non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61" name="AutoShape 62"/>
              <p:cNvSpPr>
                <a:spLocks noChangeArrowheads="1"/>
              </p:cNvSpPr>
              <p:nvPr/>
            </p:nvSpPr>
            <p:spPr bwMode="auto">
              <a:xfrm>
                <a:off x="1440" y="1824"/>
                <a:ext cx="2784" cy="384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non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500" b="1">
                    <a:solidFill>
                      <a:srgbClr val="7030A0"/>
                    </a:solidFill>
                    <a:latin typeface="Arial" panose="020B0604020202020204" pitchFamily="34" charset="0"/>
                  </a:rPr>
                  <a:t>120</a:t>
                </a:r>
                <a:r>
                  <a:rPr lang="en-US" altLang="en-US" sz="1500" b="1" baseline="30000">
                    <a:solidFill>
                      <a:srgbClr val="7030A0"/>
                    </a:solidFill>
                    <a:latin typeface="Arial" panose="020B0604020202020204" pitchFamily="34" charset="0"/>
                  </a:rPr>
                  <a:t>0</a:t>
                </a:r>
                <a:endParaRPr lang="en-US" altLang="en-US" sz="1350" b="1">
                  <a:solidFill>
                    <a:srgbClr val="7030A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4" name="Line 68"/>
            <p:cNvSpPr>
              <a:spLocks noChangeShapeType="1"/>
            </p:cNvSpPr>
            <p:nvPr/>
          </p:nvSpPr>
          <p:spPr bwMode="auto">
            <a:xfrm>
              <a:off x="1104" y="4648200"/>
              <a:ext cx="192" cy="0"/>
            </a:xfrm>
            <a:prstGeom prst="line">
              <a:avLst/>
            </a:prstGeom>
            <a:noFill/>
            <a:ln w="101600" cmpd="tri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" name="Line 74"/>
            <p:cNvSpPr>
              <a:spLocks noChangeShapeType="1"/>
            </p:cNvSpPr>
            <p:nvPr/>
          </p:nvSpPr>
          <p:spPr bwMode="auto">
            <a:xfrm>
              <a:off x="288" y="4648201"/>
              <a:ext cx="432" cy="0"/>
            </a:xfrm>
            <a:prstGeom prst="line">
              <a:avLst/>
            </a:prstGeom>
            <a:noFill/>
            <a:ln w="101600" cmpd="tri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64" name="Group 80"/>
          <p:cNvGrpSpPr>
            <a:grpSpLocks/>
          </p:cNvGrpSpPr>
          <p:nvPr/>
        </p:nvGrpSpPr>
        <p:grpSpPr bwMode="auto">
          <a:xfrm>
            <a:off x="4445791" y="5431646"/>
            <a:ext cx="3766783" cy="514350"/>
            <a:chOff x="288" y="3264"/>
            <a:chExt cx="3993" cy="432"/>
          </a:xfrm>
        </p:grpSpPr>
        <p:grpSp>
          <p:nvGrpSpPr>
            <p:cNvPr id="65" name="Group 47"/>
            <p:cNvGrpSpPr>
              <a:grpSpLocks/>
            </p:cNvGrpSpPr>
            <p:nvPr/>
          </p:nvGrpSpPr>
          <p:grpSpPr bwMode="auto">
            <a:xfrm>
              <a:off x="720" y="3264"/>
              <a:ext cx="384" cy="384"/>
              <a:chOff x="768" y="1872"/>
              <a:chExt cx="384" cy="336"/>
            </a:xfrm>
          </p:grpSpPr>
          <p:sp>
            <p:nvSpPr>
              <p:cNvPr id="71" name="AutoShape 48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384" cy="336"/>
              </a:xfrm>
              <a:prstGeom prst="octagon">
                <a:avLst>
                  <a:gd name="adj" fmla="val 29287"/>
                </a:avLst>
              </a:prstGeom>
              <a:gradFill rotWithShape="1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vert="horz" wrap="non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85" name="AutoShape 49"/>
              <p:cNvSpPr>
                <a:spLocks noChangeArrowheads="1"/>
              </p:cNvSpPr>
              <p:nvPr/>
            </p:nvSpPr>
            <p:spPr bwMode="auto">
              <a:xfrm>
                <a:off x="816" y="1920"/>
                <a:ext cx="289" cy="240"/>
              </a:xfrm>
              <a:prstGeom prst="octagon">
                <a:avLst>
                  <a:gd name="adj" fmla="val 29287"/>
                </a:avLst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rPr>
                  <a:t>D</a:t>
                </a:r>
                <a:endParaRPr lang="en-US" altLang="en-US" sz="135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6" name="Line 69"/>
            <p:cNvSpPr>
              <a:spLocks noChangeShapeType="1"/>
            </p:cNvSpPr>
            <p:nvPr/>
          </p:nvSpPr>
          <p:spPr bwMode="auto">
            <a:xfrm>
              <a:off x="1104" y="3456"/>
              <a:ext cx="240" cy="0"/>
            </a:xfrm>
            <a:prstGeom prst="line">
              <a:avLst/>
            </a:prstGeom>
            <a:noFill/>
            <a:ln w="101600" cmpd="tri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grpSp>
          <p:nvGrpSpPr>
            <p:cNvPr id="67" name="Group 63"/>
            <p:cNvGrpSpPr>
              <a:grpSpLocks/>
            </p:cNvGrpSpPr>
            <p:nvPr/>
          </p:nvGrpSpPr>
          <p:grpSpPr bwMode="auto">
            <a:xfrm>
              <a:off x="1305" y="3264"/>
              <a:ext cx="2976" cy="432"/>
              <a:chOff x="1353" y="1776"/>
              <a:chExt cx="2976" cy="480"/>
            </a:xfrm>
          </p:grpSpPr>
          <p:sp>
            <p:nvSpPr>
              <p:cNvPr id="69" name="AutoShape 64"/>
              <p:cNvSpPr>
                <a:spLocks noChangeArrowheads="1"/>
              </p:cNvSpPr>
              <p:nvPr/>
            </p:nvSpPr>
            <p:spPr bwMode="auto">
              <a:xfrm>
                <a:off x="1353" y="1776"/>
                <a:ext cx="2976" cy="48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CC00"/>
                  </a:gs>
                  <a:gs pos="50000">
                    <a:schemeClr val="bg1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non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70" name="AutoShape 65"/>
              <p:cNvSpPr>
                <a:spLocks noChangeArrowheads="1"/>
              </p:cNvSpPr>
              <p:nvPr/>
            </p:nvSpPr>
            <p:spPr bwMode="auto">
              <a:xfrm>
                <a:off x="1440" y="1824"/>
                <a:ext cx="2832" cy="384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non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 b="1">
                    <a:solidFill>
                      <a:srgbClr val="7030A0"/>
                    </a:solidFill>
                    <a:latin typeface="Arial" panose="020B0604020202020204" pitchFamily="34" charset="0"/>
                  </a:rPr>
                  <a:t>150</a:t>
                </a:r>
                <a:r>
                  <a:rPr lang="en-US" altLang="en-US" sz="1350" b="1" baseline="30000">
                    <a:solidFill>
                      <a:srgbClr val="7030A0"/>
                    </a:solidFill>
                    <a:latin typeface="Arial" panose="020B0604020202020204" pitchFamily="34" charset="0"/>
                  </a:rPr>
                  <a:t>0</a:t>
                </a:r>
                <a:endParaRPr lang="en-US" altLang="en-US" sz="1350" b="1">
                  <a:solidFill>
                    <a:srgbClr val="7030A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8" name="Line 75"/>
            <p:cNvSpPr>
              <a:spLocks noChangeShapeType="1"/>
            </p:cNvSpPr>
            <p:nvPr/>
          </p:nvSpPr>
          <p:spPr bwMode="auto">
            <a:xfrm>
              <a:off x="288" y="3456"/>
              <a:ext cx="432" cy="0"/>
            </a:xfrm>
            <a:prstGeom prst="line">
              <a:avLst/>
            </a:prstGeom>
            <a:noFill/>
            <a:ln w="101600" cmpd="tri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89" name="Group 78"/>
          <p:cNvGrpSpPr>
            <a:grpSpLocks/>
          </p:cNvGrpSpPr>
          <p:nvPr/>
        </p:nvGrpSpPr>
        <p:grpSpPr bwMode="auto">
          <a:xfrm>
            <a:off x="4455743" y="4863325"/>
            <a:ext cx="3724683" cy="572609"/>
            <a:chOff x="288" y="4354284"/>
            <a:chExt cx="3984" cy="648720"/>
          </a:xfrm>
        </p:grpSpPr>
        <p:grpSp>
          <p:nvGrpSpPr>
            <p:cNvPr id="90" name="Group 50"/>
            <p:cNvGrpSpPr>
              <a:grpSpLocks/>
            </p:cNvGrpSpPr>
            <p:nvPr/>
          </p:nvGrpSpPr>
          <p:grpSpPr bwMode="auto">
            <a:xfrm>
              <a:off x="700" y="4354284"/>
              <a:ext cx="404" cy="598714"/>
              <a:chOff x="748" y="1878"/>
              <a:chExt cx="404" cy="330"/>
            </a:xfrm>
          </p:grpSpPr>
          <p:sp>
            <p:nvSpPr>
              <p:cNvPr id="95" name="AutoShape 51"/>
              <p:cNvSpPr>
                <a:spLocks noChangeArrowheads="1"/>
              </p:cNvSpPr>
              <p:nvPr/>
            </p:nvSpPr>
            <p:spPr bwMode="auto">
              <a:xfrm>
                <a:off x="748" y="1878"/>
                <a:ext cx="404" cy="330"/>
              </a:xfrm>
              <a:prstGeom prst="octagon">
                <a:avLst>
                  <a:gd name="adj" fmla="val 29287"/>
                </a:avLst>
              </a:prstGeom>
              <a:gradFill rotWithShape="1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vert="horz" wrap="non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96" name="AutoShape 52"/>
              <p:cNvSpPr>
                <a:spLocks noChangeArrowheads="1"/>
              </p:cNvSpPr>
              <p:nvPr/>
            </p:nvSpPr>
            <p:spPr bwMode="auto">
              <a:xfrm>
                <a:off x="816" y="1920"/>
                <a:ext cx="330" cy="239"/>
              </a:xfrm>
              <a:prstGeom prst="octagon">
                <a:avLst>
                  <a:gd name="adj" fmla="val 29287"/>
                </a:avLst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rPr>
                  <a:t>C</a:t>
                </a:r>
                <a:endParaRPr lang="en-US" altLang="en-US" sz="135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1" name="Group 60"/>
            <p:cNvGrpSpPr>
              <a:grpSpLocks/>
            </p:cNvGrpSpPr>
            <p:nvPr/>
          </p:nvGrpSpPr>
          <p:grpSpPr bwMode="auto">
            <a:xfrm>
              <a:off x="1296" y="4354352"/>
              <a:ext cx="2976" cy="648652"/>
              <a:chOff x="1344" y="1837"/>
              <a:chExt cx="2976" cy="454"/>
            </a:xfrm>
          </p:grpSpPr>
          <p:sp>
            <p:nvSpPr>
              <p:cNvPr id="94" name="AutoShape 61"/>
              <p:cNvSpPr>
                <a:spLocks noChangeArrowheads="1"/>
              </p:cNvSpPr>
              <p:nvPr/>
            </p:nvSpPr>
            <p:spPr bwMode="auto">
              <a:xfrm>
                <a:off x="1344" y="1837"/>
                <a:ext cx="2976" cy="454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CC00"/>
                  </a:gs>
                  <a:gs pos="50000">
                    <a:schemeClr val="bg1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non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350">
                  <a:latin typeface="Arial" panose="020B0604020202020204" pitchFamily="34" charset="0"/>
                </a:endParaRPr>
              </a:p>
            </p:txBody>
          </p:sp>
          <p:sp>
            <p:nvSpPr>
              <p:cNvPr id="42029" name="AutoShape 62"/>
              <p:cNvSpPr>
                <a:spLocks noChangeArrowheads="1"/>
              </p:cNvSpPr>
              <p:nvPr/>
            </p:nvSpPr>
            <p:spPr bwMode="auto">
              <a:xfrm>
                <a:off x="1441" y="1883"/>
                <a:ext cx="2831" cy="363"/>
              </a:xfrm>
              <a:prstGeom prst="roundRect">
                <a:avLst>
                  <a:gd name="adj" fmla="val 16667"/>
                </a:avLst>
              </a:prstGeom>
              <a:solidFill>
                <a:srgbClr val="FF33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non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 b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120</a:t>
                </a:r>
                <a:r>
                  <a:rPr lang="en-US" altLang="en-US" sz="1350" b="1" baseline="30000">
                    <a:solidFill>
                      <a:srgbClr val="FFFF00"/>
                    </a:solidFill>
                    <a:latin typeface="Arial" panose="020B0604020202020204" pitchFamily="34" charset="0"/>
                  </a:rPr>
                  <a:t>0</a:t>
                </a:r>
                <a:endParaRPr lang="en-US" altLang="en-US" sz="1350" b="1">
                  <a:solidFill>
                    <a:srgbClr val="FFFF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92" name="Line 68"/>
            <p:cNvSpPr>
              <a:spLocks noChangeShapeType="1"/>
            </p:cNvSpPr>
            <p:nvPr/>
          </p:nvSpPr>
          <p:spPr bwMode="auto">
            <a:xfrm>
              <a:off x="1104" y="4648200"/>
              <a:ext cx="192" cy="0"/>
            </a:xfrm>
            <a:prstGeom prst="line">
              <a:avLst/>
            </a:prstGeom>
            <a:noFill/>
            <a:ln w="101600" cmpd="tri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3" name="Line 74"/>
            <p:cNvSpPr>
              <a:spLocks noChangeShapeType="1"/>
            </p:cNvSpPr>
            <p:nvPr/>
          </p:nvSpPr>
          <p:spPr bwMode="auto">
            <a:xfrm>
              <a:off x="288" y="4648201"/>
              <a:ext cx="432" cy="0"/>
            </a:xfrm>
            <a:prstGeom prst="line">
              <a:avLst/>
            </a:prstGeom>
            <a:noFill/>
            <a:ln w="101600" cmpd="tri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97" name="AutoShape 148"/>
          <p:cNvSpPr>
            <a:spLocks noChangeArrowheads="1"/>
          </p:cNvSpPr>
          <p:nvPr/>
        </p:nvSpPr>
        <p:spPr bwMode="auto">
          <a:xfrm>
            <a:off x="7060418" y="6469761"/>
            <a:ext cx="457200" cy="28575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24F4E0"/>
              </a:gs>
              <a:gs pos="100000">
                <a:srgbClr val="E10D4F"/>
              </a:gs>
            </a:gsLst>
            <a:path path="shape">
              <a:fillToRect l="50000" t="50000" r="50000" b="50000"/>
            </a:path>
          </a:gradFill>
          <a:ln w="38100" algn="ctr">
            <a:noFill/>
            <a:miter lim="800000"/>
            <a:headEnd/>
            <a:tailEnd/>
          </a:ln>
          <a:effectLst>
            <a:prstShdw prst="shdw17" dist="17961" dir="13500000">
              <a:srgbClr val="87082F"/>
            </a:prstShdw>
          </a:effec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98" name="AutoShape 148"/>
          <p:cNvSpPr>
            <a:spLocks noChangeArrowheads="1"/>
          </p:cNvSpPr>
          <p:nvPr/>
        </p:nvSpPr>
        <p:spPr bwMode="auto">
          <a:xfrm>
            <a:off x="5879880" y="6447922"/>
            <a:ext cx="457200" cy="28575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24F4E0"/>
              </a:gs>
              <a:gs pos="100000">
                <a:srgbClr val="E10D4F"/>
              </a:gs>
            </a:gsLst>
            <a:path path="shape">
              <a:fillToRect l="50000" t="50000" r="50000" b="50000"/>
            </a:path>
          </a:gradFill>
          <a:ln w="38100" algn="ctr">
            <a:noFill/>
            <a:miter lim="800000"/>
            <a:headEnd/>
            <a:tailEnd/>
          </a:ln>
          <a:effectLst>
            <a:prstShdw prst="shdw17" dist="17961" dir="13500000">
              <a:srgbClr val="87082F"/>
            </a:prstShdw>
          </a:effec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?</a:t>
            </a:r>
            <a:endParaRPr lang="en-US" altLang="en-US" sz="1350">
              <a:latin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713498" y="2801684"/>
            <a:ext cx="4371380" cy="918630"/>
            <a:chOff x="6230261" y="2257733"/>
            <a:chExt cx="4510076" cy="1371600"/>
          </a:xfrm>
        </p:grpSpPr>
        <p:sp>
          <p:nvSpPr>
            <p:cNvPr id="113701" name="AutoShape 37"/>
            <p:cNvSpPr>
              <a:spLocks noChangeArrowheads="1"/>
            </p:cNvSpPr>
            <p:nvPr/>
          </p:nvSpPr>
          <p:spPr bwMode="auto">
            <a:xfrm>
              <a:off x="6230261" y="2257733"/>
              <a:ext cx="4510076" cy="1371600"/>
            </a:xfrm>
            <a:prstGeom prst="roundRect">
              <a:avLst>
                <a:gd name="adj" fmla="val 16667"/>
              </a:avLst>
            </a:prstGeom>
            <a:solidFill>
              <a:srgbClr val="A20000"/>
            </a:solidFill>
            <a:ln w="38100" cmpd="dbl">
              <a:solidFill>
                <a:srgbClr val="CCFFCC"/>
              </a:solidFill>
              <a:round/>
              <a:headEnd/>
              <a:tailEnd/>
            </a:ln>
          </p:spPr>
          <p:txBody>
            <a:bodyPr vert="horz" wrap="non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>
                  <a:solidFill>
                    <a:srgbClr val="FFFF00"/>
                  </a:solidFill>
                  <a:latin typeface="Arial" panose="020B0604020202020204" pitchFamily="34" charset="0"/>
                </a:rPr>
                <a:t>Bài 2) Giả thiết như hình vẽ, hai đường tròn có</a:t>
              </a:r>
            </a:p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>
                  <a:solidFill>
                    <a:srgbClr val="FFFF00"/>
                  </a:solidFill>
                  <a:latin typeface="Arial" panose="020B0604020202020204" pitchFamily="34" charset="0"/>
                </a:rPr>
                <a:t>tâm là B và C, điểm B nằm trên đường tròn tâm C</a:t>
              </a:r>
            </a:p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>
                  <a:solidFill>
                    <a:srgbClr val="FFFF00"/>
                  </a:solidFill>
                  <a:latin typeface="Arial" panose="020B0604020202020204" pitchFamily="34" charset="0"/>
                </a:rPr>
                <a:t>sao cho                     , </a:t>
              </a:r>
            </a:p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>
                  <a:solidFill>
                    <a:schemeClr val="bg1"/>
                  </a:solidFill>
                  <a:latin typeface="Arial" panose="020B0604020202020204" pitchFamily="34" charset="0"/>
                </a:rPr>
                <a:t>Chọn 1 đáp án đúng</a:t>
              </a: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7116808" y="2899112"/>
            <a:ext cx="1105392" cy="374588"/>
          </p:xfrm>
          <a:graphic>
            <a:graphicData uri="http://schemas.openxmlformats.org/presentationml/2006/ole">
              <p:oleObj spid="_x0000_s5130" name="Equation" r:id="rId7" imgW="863280" imgH="253800" progId="Equation.DSMT4">
                <p:embed/>
              </p:oleObj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/>
            </p:nvPr>
          </p:nvGraphicFramePr>
          <p:xfrm>
            <a:off x="8310206" y="2883185"/>
            <a:ext cx="950905" cy="437296"/>
          </p:xfrm>
          <a:graphic>
            <a:graphicData uri="http://schemas.openxmlformats.org/presentationml/2006/ole">
              <p:oleObj spid="_x0000_s5131" name="Equation" r:id="rId8" imgW="723600" imgH="279360" progId="Equation.DSMT4">
                <p:embed/>
              </p:oleObj>
            </a:graphicData>
          </a:graphic>
        </p:graphicFrame>
      </p:grpSp>
      <p:sp>
        <p:nvSpPr>
          <p:cNvPr id="99" name="Horizontal Scroll 98"/>
          <p:cNvSpPr/>
          <p:nvPr/>
        </p:nvSpPr>
        <p:spPr>
          <a:xfrm>
            <a:off x="4410074" y="603279"/>
            <a:ext cx="2340792" cy="45005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TẬP VẬN DỤNG 1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2462014" y="2672493"/>
            <a:ext cx="1626395" cy="1521046"/>
            <a:chOff x="3014664" y="2451855"/>
            <a:chExt cx="2168526" cy="2028061"/>
          </a:xfrm>
        </p:grpSpPr>
        <p:grpSp>
          <p:nvGrpSpPr>
            <p:cNvPr id="101" name="Group 77"/>
            <p:cNvGrpSpPr>
              <a:grpSpLocks/>
            </p:cNvGrpSpPr>
            <p:nvPr/>
          </p:nvGrpSpPr>
          <p:grpSpPr bwMode="auto">
            <a:xfrm>
              <a:off x="3014664" y="2470141"/>
              <a:ext cx="2168526" cy="2009775"/>
              <a:chOff x="602" y="1367"/>
              <a:chExt cx="1366" cy="1266"/>
            </a:xfrm>
          </p:grpSpPr>
          <p:sp>
            <p:nvSpPr>
              <p:cNvPr id="104" name="Oval 79"/>
              <p:cNvSpPr>
                <a:spLocks noChangeArrowheads="1"/>
              </p:cNvSpPr>
              <p:nvPr/>
            </p:nvSpPr>
            <p:spPr bwMode="auto">
              <a:xfrm>
                <a:off x="730" y="1367"/>
                <a:ext cx="976" cy="976"/>
              </a:xfrm>
              <a:prstGeom prst="ellipse">
                <a:avLst/>
              </a:prstGeom>
              <a:noFill/>
              <a:ln w="2857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pic>
            <p:nvPicPr>
              <p:cNvPr id="105" name="Picture 80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2" y="1794"/>
                <a:ext cx="102" cy="1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6" name="Line 81"/>
              <p:cNvSpPr>
                <a:spLocks noChangeShapeType="1"/>
              </p:cNvSpPr>
              <p:nvPr/>
            </p:nvSpPr>
            <p:spPr bwMode="auto">
              <a:xfrm flipH="1" flipV="1">
                <a:off x="786" y="1606"/>
                <a:ext cx="920" cy="95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7" name="Text Box 82"/>
              <p:cNvSpPr txBox="1">
                <a:spLocks noChangeArrowheads="1"/>
              </p:cNvSpPr>
              <p:nvPr/>
            </p:nvSpPr>
            <p:spPr bwMode="auto">
              <a:xfrm>
                <a:off x="1100" y="1629"/>
                <a:ext cx="355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O</a:t>
                </a:r>
                <a:endParaRPr lang="en-US" altLang="en-US" sz="135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" name="Text Box 83"/>
              <p:cNvSpPr txBox="1">
                <a:spLocks noChangeArrowheads="1"/>
              </p:cNvSpPr>
              <p:nvPr/>
            </p:nvSpPr>
            <p:spPr bwMode="auto">
              <a:xfrm>
                <a:off x="1162" y="2331"/>
                <a:ext cx="355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>
                    <a:solidFill>
                      <a:srgbClr val="FF0000"/>
                    </a:solidFill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109" name="Text Box 84"/>
              <p:cNvSpPr txBox="1">
                <a:spLocks noChangeArrowheads="1"/>
              </p:cNvSpPr>
              <p:nvPr/>
            </p:nvSpPr>
            <p:spPr bwMode="auto">
              <a:xfrm>
                <a:off x="602" y="1443"/>
                <a:ext cx="355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A</a:t>
                </a:r>
                <a:endParaRPr lang="en-US" altLang="en-US" sz="135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0" name="Line 85"/>
              <p:cNvSpPr>
                <a:spLocks noChangeShapeType="1"/>
              </p:cNvSpPr>
              <p:nvPr/>
            </p:nvSpPr>
            <p:spPr bwMode="auto">
              <a:xfrm>
                <a:off x="796" y="1604"/>
                <a:ext cx="1172" cy="3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1" name="Arc 86"/>
              <p:cNvSpPr>
                <a:spLocks/>
              </p:cNvSpPr>
              <p:nvPr/>
            </p:nvSpPr>
            <p:spPr bwMode="auto">
              <a:xfrm rot="9982936" flipH="1">
                <a:off x="917" y="1626"/>
                <a:ext cx="111" cy="11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2" name="Line 87"/>
              <p:cNvSpPr>
                <a:spLocks noChangeShapeType="1"/>
              </p:cNvSpPr>
              <p:nvPr/>
            </p:nvSpPr>
            <p:spPr bwMode="auto">
              <a:xfrm flipV="1">
                <a:off x="1201" y="1639"/>
                <a:ext cx="439" cy="19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3" name="Text Box 89"/>
              <p:cNvSpPr txBox="1">
                <a:spLocks noChangeArrowheads="1"/>
              </p:cNvSpPr>
              <p:nvPr/>
            </p:nvSpPr>
            <p:spPr bwMode="auto">
              <a:xfrm>
                <a:off x="1560" y="1400"/>
                <a:ext cx="355" cy="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350">
                    <a:solidFill>
                      <a:srgbClr val="FF0000"/>
                    </a:solidFill>
                    <a:latin typeface="Arial" panose="020B0604020202020204" pitchFamily="34" charset="0"/>
                  </a:rPr>
                  <a:t>C</a:t>
                </a:r>
              </a:p>
            </p:txBody>
          </p:sp>
        </p:grpSp>
        <p:sp>
          <p:nvSpPr>
            <p:cNvPr id="102" name="Arc 101"/>
            <p:cNvSpPr/>
            <p:nvPr/>
          </p:nvSpPr>
          <p:spPr>
            <a:xfrm rot="3696089">
              <a:off x="3232499" y="2474715"/>
              <a:ext cx="1554480" cy="1508760"/>
            </a:xfrm>
            <a:prstGeom prst="arc">
              <a:avLst>
                <a:gd name="adj1" fmla="val 16408021"/>
                <a:gd name="adj2" fmla="val 43589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03" name="Straight Connector 102"/>
            <p:cNvCxnSpPr/>
            <p:nvPr/>
          </p:nvCxnSpPr>
          <p:spPr>
            <a:xfrm>
              <a:off x="3965686" y="3247501"/>
              <a:ext cx="403116" cy="66531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16546" y="1024901"/>
            <a:ext cx="2127590" cy="166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59963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1829</Words>
  <Application>Microsoft Office PowerPoint</Application>
  <PresentationFormat>On-screen Show (4:3)</PresentationFormat>
  <Paragraphs>289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Hoang Luu Co.,Ltd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Luu</dc:creator>
  <cp:lastModifiedBy>Welcome</cp:lastModifiedBy>
  <cp:revision>7</cp:revision>
  <dcterms:created xsi:type="dcterms:W3CDTF">2015-01-28T13:00:33Z</dcterms:created>
  <dcterms:modified xsi:type="dcterms:W3CDTF">2016-01-19T09:51:39Z</dcterms:modified>
</cp:coreProperties>
</file>